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85" r:id="rId23"/>
    <p:sldId id="286" r:id="rId24"/>
    <p:sldId id="287" r:id="rId25"/>
    <p:sldId id="288" r:id="rId26"/>
    <p:sldId id="289" r:id="rId27"/>
    <p:sldId id="290" r:id="rId28"/>
    <p:sldId id="280" r:id="rId29"/>
    <p:sldId id="291"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CC99FF"/>
    <a:srgbClr val="DDDDDD"/>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9" autoAdjust="0"/>
    <p:restoredTop sz="94620" autoAdjust="0"/>
  </p:normalViewPr>
  <p:slideViewPr>
    <p:cSldViewPr snapToGrid="0">
      <p:cViewPr varScale="1">
        <p:scale>
          <a:sx n="88" d="100"/>
          <a:sy n="88" d="100"/>
        </p:scale>
        <p:origin x="-1050" y="-72"/>
      </p:cViewPr>
      <p:guideLst>
        <p:guide orient="horz"/>
        <p:guide/>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0" d="100"/>
          <a:sy n="50" d="100"/>
        </p:scale>
        <p:origin x="-804" y="-108"/>
      </p:cViewPr>
      <p:guideLst>
        <p:guide orient="horz" pos="2880"/>
        <p:guide pos="2160"/>
      </p:guideLst>
    </p:cSldViewPr>
  </p:notesViewPr>
  <p:gridSpacing cx="58989913" cy="58989913"/>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dirty="0">
                <a:latin typeface="Arial" pitchFamily="34" charset="0"/>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mn-cs"/>
              </a:defRPr>
            </a:lvl1pPr>
          </a:lstStyle>
          <a:p>
            <a:pPr>
              <a:defRPr/>
            </a:pPr>
            <a:fld id="{AD168A51-C2CD-4069-98B0-45399775EFB7}" type="datetimeFigureOut">
              <a:rPr lang="en-US"/>
              <a:pPr>
                <a:defRPr/>
              </a:pPr>
              <a:t>7/23/2014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dirty="0">
                <a:latin typeface="Arial" pitchFamily="34" charset="0"/>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mn-cs"/>
              </a:defRPr>
            </a:lvl1pPr>
          </a:lstStyle>
          <a:p>
            <a:pPr>
              <a:defRPr/>
            </a:pPr>
            <a:fld id="{5AB2C0C0-3222-4013-959F-9AFF7FC2465E}"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1290B5B-DBF0-4E24-A5A0-2378ACD8161A}" type="slidenum">
              <a:rPr lang="en-US" smtClean="0">
                <a:latin typeface="Arial" charset="0"/>
                <a:cs typeface="Arial" charset="0"/>
              </a:rPr>
              <a:pPr/>
              <a:t>1</a:t>
            </a:fld>
            <a:endParaRPr lang="en-US"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p:spPr>
      </p:sp>
      <p:sp>
        <p:nvSpPr>
          <p:cNvPr id="19458"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1945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3E1A8C3-D2E5-4F4C-AB1A-38EC5FB65034}" type="slidenum">
              <a:rPr lang="en-US" smtClean="0">
                <a:latin typeface="Arial" charset="0"/>
                <a:cs typeface="Arial" charset="0"/>
              </a:rPr>
              <a:pPr/>
              <a:t>3</a:t>
            </a:fld>
            <a:endParaRPr lang="en-US"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solidFill>
                <a:srgbClr val="404040"/>
              </a:solidFill>
              <a:latin typeface="Arial" charset="0"/>
              <a:ea typeface="ＭＳ Ｐゴシック" pitchFamily="34" charset="-128"/>
              <a:cs typeface="Arial" charset="0"/>
            </a:endParaRPr>
          </a:p>
        </p:txBody>
      </p:sp>
      <p:sp>
        <p:nvSpPr>
          <p:cNvPr id="3789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E0EB555-3528-42B1-85BF-DFBB0FFBF615}" type="slidenum">
              <a:rPr lang="en-US" smtClean="0">
                <a:latin typeface="Arial" charset="0"/>
                <a:cs typeface="Arial" charset="0"/>
              </a:rPr>
              <a:pPr/>
              <a:t>20</a:t>
            </a:fld>
            <a:endParaRPr lang="en-US" smtClean="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solidFill>
                <a:srgbClr val="404040"/>
              </a:solidFill>
              <a:latin typeface="Arial" charset="0"/>
              <a:ea typeface="ＭＳ Ｐゴシック" pitchFamily="34" charset="-128"/>
              <a:cs typeface="Arial" charset="0"/>
            </a:endParaRPr>
          </a:p>
        </p:txBody>
      </p:sp>
      <p:sp>
        <p:nvSpPr>
          <p:cNvPr id="41987"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5DCAD3C-383C-4E13-9F43-2D12BDCCBA75}" type="slidenum">
              <a:rPr lang="en-US" smtClean="0">
                <a:latin typeface="Arial" charset="0"/>
                <a:cs typeface="Arial" charset="0"/>
              </a:rPr>
              <a:pPr/>
              <a:t>23</a:t>
            </a:fld>
            <a:endParaRPr lang="en-US" smtClean="0">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solidFill>
                <a:srgbClr val="404040"/>
              </a:solidFill>
              <a:latin typeface="Arial" charset="0"/>
              <a:ea typeface="ＭＳ Ｐゴシック" pitchFamily="34" charset="-128"/>
              <a:cs typeface="Arial" charset="0"/>
            </a:endParaRPr>
          </a:p>
        </p:txBody>
      </p:sp>
      <p:sp>
        <p:nvSpPr>
          <p:cNvPr id="46083"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C494C4-7071-423B-9EAB-03DD8E4DB7C7}" type="slidenum">
              <a:rPr lang="en-US" smtClean="0">
                <a:latin typeface="Arial" charset="0"/>
                <a:cs typeface="Arial" charset="0"/>
              </a:rPr>
              <a:pPr/>
              <a:t>26</a:t>
            </a:fld>
            <a:endParaRPr lang="en-US" smtClean="0">
              <a:latin typeface="Arial"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7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667D588-DDF8-45F0-92A0-FAAE27515EA8}" type="slidenum">
              <a:rPr lang="en-US" smtClean="0">
                <a:latin typeface="Arial" charset="0"/>
                <a:cs typeface="Arial" charset="0"/>
              </a:rPr>
              <a:pPr/>
              <a:t>29</a:t>
            </a:fld>
            <a:endParaRPr lang="en-US"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2" name="TextBox 1"/>
          <p:cNvSpPr txBox="1"/>
          <p:nvPr userDrawn="1"/>
        </p:nvSpPr>
        <p:spPr>
          <a:xfrm>
            <a:off x="0" y="6581775"/>
            <a:ext cx="3529013" cy="261938"/>
          </a:xfrm>
          <a:prstGeom prst="rect">
            <a:avLst/>
          </a:prstGeom>
          <a:noFill/>
          <a:ln>
            <a:noFill/>
          </a:ln>
        </p:spPr>
        <p:style>
          <a:lnRef idx="2">
            <a:schemeClr val="accent3"/>
          </a:lnRef>
          <a:fillRef idx="1">
            <a:schemeClr val="lt1"/>
          </a:fillRef>
          <a:effectRef idx="0">
            <a:schemeClr val="accent3"/>
          </a:effectRef>
          <a:fontRef idx="minor">
            <a:schemeClr val="dk1"/>
          </a:fontRef>
        </p:style>
        <p:txBody>
          <a:bodyPr wrap="none">
            <a:spAutoFit/>
          </a:bodyPr>
          <a:lstStyle/>
          <a:p>
            <a:pPr>
              <a:defRPr/>
            </a:pPr>
            <a:r>
              <a:rPr lang="en-US" sz="1100" dirty="0">
                <a:solidFill>
                  <a:schemeClr val="bg1"/>
                </a:solidFill>
              </a:rPr>
              <a:t>© Telephone Doctor, Inc. | www.telephonedoctor.com</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32" name="Text Box 8"/>
          <p:cNvSpPr txBox="1">
            <a:spLocks noChangeArrowheads="1"/>
          </p:cNvSpPr>
          <p:nvPr userDrawn="1"/>
        </p:nvSpPr>
        <p:spPr bwMode="auto">
          <a:xfrm>
            <a:off x="0" y="6613525"/>
            <a:ext cx="3878263" cy="244475"/>
          </a:xfrm>
          <a:prstGeom prst="rect">
            <a:avLst/>
          </a:prstGeom>
          <a:noFill/>
          <a:ln w="9525">
            <a:noFill/>
            <a:miter lim="800000"/>
            <a:headEnd/>
            <a:tailEnd/>
          </a:ln>
          <a:effectLst/>
        </p:spPr>
        <p:txBody>
          <a:bodyPr wrap="none">
            <a:spAutoFit/>
          </a:bodyPr>
          <a:lstStyle/>
          <a:p>
            <a:pPr>
              <a:defRPr/>
            </a:pPr>
            <a:r>
              <a:rPr lang="en-US" sz="1000" dirty="0">
                <a:cs typeface="+mn-cs"/>
              </a:rPr>
              <a:t>©Telephone Doctor, Inc, St. Louis, MO www.telephonedoctor.com</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11.jpeg"/></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15.jpeg"/></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17.jpeg"/><Relationship Id="rId4" Type="http://schemas.openxmlformats.org/officeDocument/2006/relationships/image" Target="../media/image16.jpeg"/></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19.jpeg"/><Relationship Id="rId4" Type="http://schemas.openxmlformats.org/officeDocument/2006/relationships/image" Target="../media/image18.jpeg"/></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21.jpeg"/><Relationship Id="rId4" Type="http://schemas.openxmlformats.org/officeDocument/2006/relationships/image" Target="../media/image20.jpeg"/></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 Box 6"/>
          <p:cNvSpPr txBox="1">
            <a:spLocks noChangeArrowheads="1"/>
          </p:cNvSpPr>
          <p:nvPr/>
        </p:nvSpPr>
        <p:spPr bwMode="auto">
          <a:xfrm>
            <a:off x="5013325" y="1843088"/>
            <a:ext cx="3816350" cy="1938337"/>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Killer Words of Customer Service</a:t>
            </a:r>
            <a:endPar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endParaRPr>
          </a:p>
        </p:txBody>
      </p:sp>
      <p:pic>
        <p:nvPicPr>
          <p:cNvPr id="4" name="Picture 3" descr="Nancy 3.JPG"/>
          <p:cNvPicPr>
            <a:picLocks noChangeAspect="1"/>
          </p:cNvPicPr>
          <p:nvPr/>
        </p:nvPicPr>
        <p:blipFill>
          <a:blip r:embed="rId3"/>
          <a:stretch>
            <a:fillRect/>
          </a:stretch>
        </p:blipFill>
        <p:spPr>
          <a:xfrm>
            <a:off x="1162049" y="1247775"/>
            <a:ext cx="3461010" cy="3838575"/>
          </a:xfrm>
          <a:prstGeom prst="rect">
            <a:avLst/>
          </a:prstGeom>
          <a:effectLst>
            <a:reflection blurRad="6350" stA="52000" endA="300" endPos="35000" dir="5400000" sy="-100000" algn="bl" rotWithShape="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490538" y="369888"/>
            <a:ext cx="8202612" cy="708025"/>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Key Point #3:</a:t>
            </a:r>
          </a:p>
        </p:txBody>
      </p:sp>
      <p:sp>
        <p:nvSpPr>
          <p:cNvPr id="12291" name="Rectangle 3"/>
          <p:cNvSpPr>
            <a:spLocks noChangeArrowheads="1"/>
          </p:cNvSpPr>
          <p:nvPr/>
        </p:nvSpPr>
        <p:spPr bwMode="auto">
          <a:xfrm>
            <a:off x="0" y="2165350"/>
            <a:ext cx="9144000" cy="769938"/>
          </a:xfrm>
          <a:prstGeom prst="rect">
            <a:avLst/>
          </a:prstGeom>
          <a:noFill/>
          <a:ln w="9525">
            <a:noFill/>
            <a:miter lim="800000"/>
            <a:headEnd/>
            <a:tailEnd/>
          </a:ln>
        </p:spPr>
        <p:txBody>
          <a:bodyPr>
            <a:spAutoFit/>
          </a:bodyPr>
          <a:lstStyle/>
          <a:p>
            <a:pPr algn="ctr">
              <a:defRPr/>
            </a:pPr>
            <a:r>
              <a:rPr lang="en-US" sz="4400" dirty="0">
                <a:solidFill>
                  <a:schemeClr val="tx1">
                    <a:lumMod val="75000"/>
                    <a:lumOff val="25000"/>
                  </a:schemeClr>
                </a:solidFill>
                <a:ea typeface="ＭＳ Ｐゴシック" charset="0"/>
                <a:cs typeface="+mn-cs"/>
              </a:rPr>
              <a:t>No Problem</a:t>
            </a:r>
            <a:endParaRPr lang="en-US" sz="4400" dirty="0">
              <a:solidFill>
                <a:schemeClr val="tx1">
                  <a:lumMod val="75000"/>
                  <a:lumOff val="25000"/>
                </a:schemeClr>
              </a:solidFill>
              <a:ea typeface="ＭＳ Ｐゴシック" charset="0"/>
              <a:cs typeface="+mn-cs"/>
            </a:endParaRPr>
          </a:p>
        </p:txBody>
      </p:sp>
      <p:sp>
        <p:nvSpPr>
          <p:cNvPr id="14340" name="Line 4"/>
          <p:cNvSpPr>
            <a:spLocks noChangeShapeType="1"/>
          </p:cNvSpPr>
          <p:nvPr/>
        </p:nvSpPr>
        <p:spPr bwMode="auto">
          <a:xfrm>
            <a:off x="1258888" y="4214813"/>
            <a:ext cx="6732587" cy="0"/>
          </a:xfrm>
          <a:prstGeom prst="line">
            <a:avLst/>
          </a:prstGeom>
          <a:noFill/>
          <a:ln w="57150">
            <a:solidFill>
              <a:srgbClr val="FF9900"/>
            </a:solidFill>
            <a:round/>
            <a:headEnd type="diamond" w="med" len="med"/>
            <a:tailEnd type="diamond"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4340"/>
                                        </p:tgtEl>
                                        <p:attrNameLst>
                                          <p:attrName>style.visibility</p:attrName>
                                        </p:attrNameLst>
                                      </p:cBhvr>
                                      <p:to>
                                        <p:strVal val="visible"/>
                                      </p:to>
                                    </p:set>
                                    <p:anim calcmode="lin" valueType="num">
                                      <p:cBhvr>
                                        <p:cTn id="7" dur="500" fill="hold"/>
                                        <p:tgtEl>
                                          <p:spTgt spid="14340"/>
                                        </p:tgtEl>
                                        <p:attrNameLst>
                                          <p:attrName>ppt_w</p:attrName>
                                        </p:attrNameLst>
                                      </p:cBhvr>
                                      <p:tavLst>
                                        <p:tav tm="0">
                                          <p:val>
                                            <p:fltVal val="0"/>
                                          </p:val>
                                        </p:tav>
                                        <p:tav tm="100000">
                                          <p:val>
                                            <p:strVal val="#ppt_w"/>
                                          </p:val>
                                        </p:tav>
                                      </p:tavLst>
                                    </p:anim>
                                    <p:anim calcmode="lin" valueType="num">
                                      <p:cBhvr>
                                        <p:cTn id="8" dur="500" fill="hold"/>
                                        <p:tgtEl>
                                          <p:spTgt spid="1434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ext Box 5"/>
          <p:cNvSpPr txBox="1">
            <a:spLocks noChangeArrowheads="1"/>
          </p:cNvSpPr>
          <p:nvPr/>
        </p:nvSpPr>
        <p:spPr bwMode="auto">
          <a:xfrm>
            <a:off x="3451225" y="327025"/>
            <a:ext cx="1922463" cy="706438"/>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Discuss</a:t>
            </a:r>
          </a:p>
        </p:txBody>
      </p:sp>
      <p:sp>
        <p:nvSpPr>
          <p:cNvPr id="15366" name="Text Box 6"/>
          <p:cNvSpPr txBox="1">
            <a:spLocks noChangeArrowheads="1"/>
          </p:cNvSpPr>
          <p:nvPr/>
        </p:nvSpPr>
        <p:spPr bwMode="auto">
          <a:xfrm>
            <a:off x="471488" y="1125538"/>
            <a:ext cx="5029200" cy="590550"/>
          </a:xfrm>
          <a:prstGeom prst="rect">
            <a:avLst/>
          </a:prstGeom>
          <a:noFill/>
          <a:ln w="9525">
            <a:noFill/>
            <a:miter lim="800000"/>
            <a:headEnd/>
            <a:tailEnd/>
          </a:ln>
        </p:spPr>
        <p:txBody>
          <a:bodyPr>
            <a:spAutoFit/>
          </a:bodyPr>
          <a:lstStyle/>
          <a:p>
            <a:pPr marL="285750" indent="-285750">
              <a:lnSpc>
                <a:spcPct val="90000"/>
              </a:lnSpc>
              <a:buSzPct val="100000"/>
              <a:buFontTx/>
              <a:buBlip>
                <a:blip r:embed="rId2"/>
              </a:buBlip>
            </a:pPr>
            <a:r>
              <a:rPr lang="en-US">
                <a:solidFill>
                  <a:srgbClr val="404040"/>
                </a:solidFill>
                <a:ea typeface="ＭＳ Ｐゴシック" pitchFamily="34" charset="-128"/>
              </a:rPr>
              <a:t>Where did the killer words “No Problem” and “No Worries” originally come from?</a:t>
            </a:r>
          </a:p>
        </p:txBody>
      </p:sp>
      <p:sp>
        <p:nvSpPr>
          <p:cNvPr id="15367" name="Text Box 7"/>
          <p:cNvSpPr txBox="1">
            <a:spLocks noChangeArrowheads="1"/>
          </p:cNvSpPr>
          <p:nvPr/>
        </p:nvSpPr>
        <p:spPr bwMode="auto">
          <a:xfrm>
            <a:off x="471488" y="1927225"/>
            <a:ext cx="4857750" cy="590550"/>
          </a:xfrm>
          <a:prstGeom prst="rect">
            <a:avLst/>
          </a:prstGeom>
          <a:noFill/>
          <a:ln w="9525">
            <a:noFill/>
            <a:miter lim="800000"/>
            <a:headEnd/>
            <a:tailEnd/>
          </a:ln>
        </p:spPr>
        <p:txBody>
          <a:bodyPr>
            <a:spAutoFit/>
          </a:bodyPr>
          <a:lstStyle/>
          <a:p>
            <a:pPr marL="285750" indent="-285750">
              <a:lnSpc>
                <a:spcPct val="90000"/>
              </a:lnSpc>
              <a:buSzPct val="100000"/>
              <a:buFontTx/>
              <a:buBlip>
                <a:blip r:embed="rId2"/>
              </a:buBlip>
            </a:pPr>
            <a:r>
              <a:rPr lang="en-US">
                <a:solidFill>
                  <a:srgbClr val="404040"/>
                </a:solidFill>
                <a:ea typeface="ＭＳ Ｐゴシック" pitchFamily="34" charset="-128"/>
              </a:rPr>
              <a:t>Why do some people find these words offensive?</a:t>
            </a:r>
          </a:p>
        </p:txBody>
      </p:sp>
      <p:sp>
        <p:nvSpPr>
          <p:cNvPr id="15368" name="Text Box 8"/>
          <p:cNvSpPr txBox="1">
            <a:spLocks noChangeArrowheads="1"/>
          </p:cNvSpPr>
          <p:nvPr/>
        </p:nvSpPr>
        <p:spPr bwMode="auto">
          <a:xfrm>
            <a:off x="4135438" y="3910013"/>
            <a:ext cx="4559300" cy="1587500"/>
          </a:xfrm>
          <a:prstGeom prst="rect">
            <a:avLst/>
          </a:prstGeom>
          <a:noFill/>
          <a:ln w="9525">
            <a:noFill/>
            <a:miter lim="800000"/>
            <a:headEnd/>
            <a:tailEnd/>
          </a:ln>
        </p:spPr>
        <p:txBody>
          <a:bodyPr>
            <a:spAutoFit/>
          </a:bodyPr>
          <a:lstStyle/>
          <a:p>
            <a:pPr marL="285750" indent="-285750">
              <a:lnSpc>
                <a:spcPct val="90000"/>
              </a:lnSpc>
              <a:buSzPct val="100000"/>
              <a:buFontTx/>
              <a:buBlip>
                <a:blip r:embed="rId2"/>
              </a:buBlip>
            </a:pPr>
            <a:r>
              <a:rPr lang="en-US">
                <a:solidFill>
                  <a:srgbClr val="404040"/>
                </a:solidFill>
                <a:ea typeface="ＭＳ Ｐゴシック" pitchFamily="34" charset="-128"/>
              </a:rPr>
              <a:t>When customers appreciate the service they’ve received and say “Thank you” it’s okay for customer service representatives to respond back by saying “No problem, that’s my job.” Is this accurate? True or False</a:t>
            </a:r>
          </a:p>
        </p:txBody>
      </p:sp>
      <p:sp>
        <p:nvSpPr>
          <p:cNvPr id="7" name="Text Box 7"/>
          <p:cNvSpPr txBox="1">
            <a:spLocks noChangeArrowheads="1"/>
          </p:cNvSpPr>
          <p:nvPr/>
        </p:nvSpPr>
        <p:spPr bwMode="auto">
          <a:xfrm>
            <a:off x="471488" y="2679700"/>
            <a:ext cx="4710112" cy="590550"/>
          </a:xfrm>
          <a:prstGeom prst="rect">
            <a:avLst/>
          </a:prstGeom>
          <a:noFill/>
          <a:ln w="9525">
            <a:noFill/>
            <a:miter lim="800000"/>
            <a:headEnd/>
            <a:tailEnd/>
          </a:ln>
        </p:spPr>
        <p:txBody>
          <a:bodyPr>
            <a:spAutoFit/>
          </a:bodyPr>
          <a:lstStyle/>
          <a:p>
            <a:pPr marL="285750" indent="-285750">
              <a:lnSpc>
                <a:spcPct val="90000"/>
              </a:lnSpc>
              <a:buSzPct val="100000"/>
              <a:buFontTx/>
              <a:buBlip>
                <a:blip r:embed="rId2"/>
              </a:buBlip>
            </a:pPr>
            <a:r>
              <a:rPr lang="en-US">
                <a:solidFill>
                  <a:srgbClr val="404040"/>
                </a:solidFill>
                <a:ea typeface="ＭＳ Ｐゴシック" pitchFamily="34" charset="-128"/>
              </a:rPr>
              <a:t>What words can replace these killer words?</a:t>
            </a:r>
          </a:p>
        </p:txBody>
      </p:sp>
      <p:pic>
        <p:nvPicPr>
          <p:cNvPr id="8" name="Picture 7" descr="No Problem 1.JPG"/>
          <p:cNvPicPr>
            <a:picLocks noChangeAspect="1"/>
          </p:cNvPicPr>
          <p:nvPr/>
        </p:nvPicPr>
        <p:blipFill>
          <a:blip r:embed="rId3" cstate="email"/>
          <a:stretch>
            <a:fillRect/>
          </a:stretch>
        </p:blipFill>
        <p:spPr>
          <a:xfrm>
            <a:off x="514351" y="3590925"/>
            <a:ext cx="3386137" cy="2154330"/>
          </a:xfrm>
          <a:prstGeom prst="rect">
            <a:avLst/>
          </a:prstGeom>
          <a:effectLst>
            <a:reflection blurRad="6350" stA="52000" endA="300" endPos="35000" dir="5400000" sy="-100000" algn="bl" rotWithShape="0"/>
          </a:effectLst>
        </p:spPr>
      </p:pic>
      <p:pic>
        <p:nvPicPr>
          <p:cNvPr id="9" name="Picture 8" descr="No problem 2.JPG"/>
          <p:cNvPicPr>
            <a:picLocks noChangeAspect="1"/>
          </p:cNvPicPr>
          <p:nvPr/>
        </p:nvPicPr>
        <p:blipFill>
          <a:blip r:embed="rId4" cstate="email"/>
          <a:stretch>
            <a:fillRect/>
          </a:stretch>
        </p:blipFill>
        <p:spPr>
          <a:xfrm>
            <a:off x="6000749" y="795337"/>
            <a:ext cx="2357437" cy="2430405"/>
          </a:xfrm>
          <a:prstGeom prst="rect">
            <a:avLst/>
          </a:prstGeom>
          <a:effectLst>
            <a:reflection blurRad="6350" stA="52000" endA="300" endPos="3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5366"/>
                                        </p:tgtEl>
                                        <p:attrNameLst>
                                          <p:attrName>style.visibility</p:attrName>
                                        </p:attrNameLst>
                                      </p:cBhvr>
                                      <p:to>
                                        <p:strVal val="visible"/>
                                      </p:to>
                                    </p:set>
                                    <p:animEffect transition="in" filter="slide(fromBottom)">
                                      <p:cBhvr>
                                        <p:cTn id="7" dur="500"/>
                                        <p:tgtEl>
                                          <p:spTgt spid="15366"/>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5367"/>
                                        </p:tgtEl>
                                        <p:attrNameLst>
                                          <p:attrName>style.visibility</p:attrName>
                                        </p:attrNameLst>
                                      </p:cBhvr>
                                      <p:to>
                                        <p:strVal val="visible"/>
                                      </p:to>
                                    </p:set>
                                    <p:animEffect transition="in" filter="slide(fromBottom)">
                                      <p:cBhvr>
                                        <p:cTn id="12" dur="500"/>
                                        <p:tgtEl>
                                          <p:spTgt spid="15367"/>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slide(fromBottom)">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5368"/>
                                        </p:tgtEl>
                                        <p:attrNameLst>
                                          <p:attrName>style.visibility</p:attrName>
                                        </p:attrNameLst>
                                      </p:cBhvr>
                                      <p:to>
                                        <p:strVal val="visible"/>
                                      </p:to>
                                    </p:set>
                                    <p:animEffect transition="in" filter="slide(fromBottom)">
                                      <p:cBhvr>
                                        <p:cTn id="22" dur="500"/>
                                        <p:tgtEl>
                                          <p:spTgt spid="153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6" grpId="0" autoUpdateAnimBg="0"/>
      <p:bldP spid="15367" grpId="0" autoUpdateAnimBg="0"/>
      <p:bldP spid="15368" grpId="0" autoUpdateAnimBg="0"/>
      <p:bldP spid="7"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0" y="365125"/>
            <a:ext cx="9144000" cy="708025"/>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Telephone Doctor® Prescription</a:t>
            </a:r>
          </a:p>
        </p:txBody>
      </p:sp>
      <p:sp>
        <p:nvSpPr>
          <p:cNvPr id="28674" name="Text Box 3"/>
          <p:cNvSpPr txBox="1">
            <a:spLocks noChangeArrowheads="1"/>
          </p:cNvSpPr>
          <p:nvPr/>
        </p:nvSpPr>
        <p:spPr bwMode="auto">
          <a:xfrm>
            <a:off x="496888" y="1574800"/>
            <a:ext cx="8229600" cy="1384300"/>
          </a:xfrm>
          <a:prstGeom prst="rect">
            <a:avLst/>
          </a:prstGeom>
          <a:noFill/>
          <a:ln w="9525">
            <a:noFill/>
            <a:miter lim="800000"/>
            <a:headEnd/>
            <a:tailEnd/>
          </a:ln>
        </p:spPr>
        <p:txBody>
          <a:bodyPr>
            <a:spAutoFit/>
          </a:bodyPr>
          <a:lstStyle/>
          <a:p>
            <a:pPr marL="342900" indent="-342900">
              <a:spcBef>
                <a:spcPct val="50000"/>
              </a:spcBef>
              <a:buSzPct val="100000"/>
              <a:buFontTx/>
              <a:buBlip>
                <a:blip r:embed="rId2"/>
              </a:buBlip>
            </a:pPr>
            <a:r>
              <a:rPr lang="en-US" sz="2400">
                <a:solidFill>
                  <a:srgbClr val="404040"/>
                </a:solidFill>
                <a:ea typeface="ＭＳ Ｐゴシック" pitchFamily="34" charset="-128"/>
              </a:rPr>
              <a:t>“No problem” is perceived as dismissive to customers.</a:t>
            </a:r>
          </a:p>
          <a:p>
            <a:pPr marL="342900" indent="-342900">
              <a:spcBef>
                <a:spcPct val="50000"/>
              </a:spcBef>
              <a:buSzPct val="100000"/>
              <a:buFontTx/>
              <a:buBlip>
                <a:blip r:embed="rId2"/>
              </a:buBlip>
            </a:pPr>
            <a:r>
              <a:rPr lang="en-US" sz="2400">
                <a:solidFill>
                  <a:srgbClr val="404040"/>
                </a:solidFill>
                <a:ea typeface="ＭＳ Ｐゴシック" pitchFamily="34" charset="-128"/>
              </a:rPr>
              <a:t> “You’re Welcome” is the gold standard for customer service providers.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490538" y="355600"/>
            <a:ext cx="8202612" cy="708025"/>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Key Point #4:</a:t>
            </a:r>
          </a:p>
        </p:txBody>
      </p:sp>
      <p:sp>
        <p:nvSpPr>
          <p:cNvPr id="15363" name="Rectangle 3"/>
          <p:cNvSpPr>
            <a:spLocks noChangeArrowheads="1"/>
          </p:cNvSpPr>
          <p:nvPr/>
        </p:nvSpPr>
        <p:spPr bwMode="auto">
          <a:xfrm>
            <a:off x="0" y="1816100"/>
            <a:ext cx="9144000" cy="769938"/>
          </a:xfrm>
          <a:prstGeom prst="rect">
            <a:avLst/>
          </a:prstGeom>
          <a:noFill/>
          <a:ln w="9525">
            <a:noFill/>
            <a:miter lim="800000"/>
            <a:headEnd/>
            <a:tailEnd/>
          </a:ln>
        </p:spPr>
        <p:txBody>
          <a:bodyPr>
            <a:spAutoFit/>
          </a:bodyPr>
          <a:lstStyle/>
          <a:p>
            <a:pPr algn="ctr">
              <a:defRPr/>
            </a:pPr>
            <a:r>
              <a:rPr lang="en-US" sz="4400" dirty="0">
                <a:solidFill>
                  <a:schemeClr val="tx1">
                    <a:lumMod val="75000"/>
                    <a:lumOff val="25000"/>
                  </a:schemeClr>
                </a:solidFill>
                <a:ea typeface="ＭＳ Ｐゴシック" charset="0"/>
                <a:cs typeface="+mn-cs"/>
              </a:rPr>
              <a:t>Our Computers Are Slow</a:t>
            </a:r>
            <a:endParaRPr lang="en-US" sz="4400" dirty="0">
              <a:solidFill>
                <a:schemeClr val="tx1">
                  <a:lumMod val="75000"/>
                  <a:lumOff val="25000"/>
                </a:schemeClr>
              </a:solidFill>
              <a:ea typeface="ＭＳ Ｐゴシック" charset="0"/>
              <a:cs typeface="+mn-cs"/>
            </a:endParaRPr>
          </a:p>
        </p:txBody>
      </p:sp>
      <p:sp>
        <p:nvSpPr>
          <p:cNvPr id="17412" name="Line 4"/>
          <p:cNvSpPr>
            <a:spLocks noChangeShapeType="1"/>
          </p:cNvSpPr>
          <p:nvPr/>
        </p:nvSpPr>
        <p:spPr bwMode="auto">
          <a:xfrm>
            <a:off x="1258888" y="4214813"/>
            <a:ext cx="6732587" cy="0"/>
          </a:xfrm>
          <a:prstGeom prst="line">
            <a:avLst/>
          </a:prstGeom>
          <a:noFill/>
          <a:ln w="57150">
            <a:solidFill>
              <a:srgbClr val="FF9900"/>
            </a:solidFill>
            <a:round/>
            <a:headEnd type="diamond" w="med" len="med"/>
            <a:tailEnd type="diamond"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7412"/>
                                        </p:tgtEl>
                                        <p:attrNameLst>
                                          <p:attrName>style.visibility</p:attrName>
                                        </p:attrNameLst>
                                      </p:cBhvr>
                                      <p:to>
                                        <p:strVal val="visible"/>
                                      </p:to>
                                    </p:set>
                                    <p:anim calcmode="lin" valueType="num">
                                      <p:cBhvr>
                                        <p:cTn id="7" dur="500" fill="hold"/>
                                        <p:tgtEl>
                                          <p:spTgt spid="17412"/>
                                        </p:tgtEl>
                                        <p:attrNameLst>
                                          <p:attrName>ppt_w</p:attrName>
                                        </p:attrNameLst>
                                      </p:cBhvr>
                                      <p:tavLst>
                                        <p:tav tm="0">
                                          <p:val>
                                            <p:fltVal val="0"/>
                                          </p:val>
                                        </p:tav>
                                        <p:tav tm="100000">
                                          <p:val>
                                            <p:strVal val="#ppt_w"/>
                                          </p:val>
                                        </p:tav>
                                      </p:tavLst>
                                    </p:anim>
                                    <p:anim calcmode="lin" valueType="num">
                                      <p:cBhvr>
                                        <p:cTn id="8" dur="500" fill="hold"/>
                                        <p:tgtEl>
                                          <p:spTgt spid="1741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7" name="Text Box 5"/>
          <p:cNvSpPr txBox="1">
            <a:spLocks noChangeArrowheads="1"/>
          </p:cNvSpPr>
          <p:nvPr/>
        </p:nvSpPr>
        <p:spPr bwMode="auto">
          <a:xfrm>
            <a:off x="3455988" y="341313"/>
            <a:ext cx="1922462" cy="708025"/>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Discuss</a:t>
            </a:r>
          </a:p>
        </p:txBody>
      </p:sp>
      <p:sp>
        <p:nvSpPr>
          <p:cNvPr id="18438" name="Text Box 6"/>
          <p:cNvSpPr txBox="1">
            <a:spLocks noChangeArrowheads="1"/>
          </p:cNvSpPr>
          <p:nvPr/>
        </p:nvSpPr>
        <p:spPr bwMode="auto">
          <a:xfrm>
            <a:off x="682625" y="992188"/>
            <a:ext cx="8024813" cy="341312"/>
          </a:xfrm>
          <a:prstGeom prst="rect">
            <a:avLst/>
          </a:prstGeom>
          <a:noFill/>
          <a:ln w="9525">
            <a:noFill/>
            <a:miter lim="800000"/>
            <a:headEnd/>
            <a:tailEnd/>
          </a:ln>
        </p:spPr>
        <p:txBody>
          <a:bodyPr>
            <a:spAutoFit/>
          </a:bodyPr>
          <a:lstStyle/>
          <a:p>
            <a:pPr marL="285750" indent="-285750">
              <a:lnSpc>
                <a:spcPct val="90000"/>
              </a:lnSpc>
              <a:buSzPct val="100000"/>
              <a:buFontTx/>
              <a:buBlip>
                <a:blip r:embed="rId2"/>
              </a:buBlip>
            </a:pPr>
            <a:r>
              <a:rPr lang="en-US">
                <a:solidFill>
                  <a:srgbClr val="404040"/>
                </a:solidFill>
                <a:ea typeface="ＭＳ Ｐゴシック" pitchFamily="34" charset="-128"/>
              </a:rPr>
              <a:t>What mental pictures are created when you hear these words?</a:t>
            </a:r>
          </a:p>
        </p:txBody>
      </p:sp>
      <p:sp>
        <p:nvSpPr>
          <p:cNvPr id="18439" name="Text Box 7"/>
          <p:cNvSpPr txBox="1">
            <a:spLocks noChangeArrowheads="1"/>
          </p:cNvSpPr>
          <p:nvPr/>
        </p:nvSpPr>
        <p:spPr bwMode="auto">
          <a:xfrm>
            <a:off x="4922838" y="1897063"/>
            <a:ext cx="3238500" cy="1090612"/>
          </a:xfrm>
          <a:prstGeom prst="rect">
            <a:avLst/>
          </a:prstGeom>
          <a:noFill/>
          <a:ln w="9525">
            <a:noFill/>
            <a:miter lim="800000"/>
            <a:headEnd/>
            <a:tailEnd/>
          </a:ln>
        </p:spPr>
        <p:txBody>
          <a:bodyPr>
            <a:spAutoFit/>
          </a:bodyPr>
          <a:lstStyle/>
          <a:p>
            <a:pPr marL="285750" indent="-285750">
              <a:lnSpc>
                <a:spcPct val="90000"/>
              </a:lnSpc>
              <a:buSzPct val="100000"/>
              <a:buFontTx/>
              <a:buBlip>
                <a:blip r:embed="rId2"/>
              </a:buBlip>
            </a:pPr>
            <a:r>
              <a:rPr lang="en-US">
                <a:solidFill>
                  <a:srgbClr val="404040"/>
                </a:solidFill>
                <a:ea typeface="ＭＳ Ｐゴシック" pitchFamily="34" charset="-128"/>
              </a:rPr>
              <a:t>Name a few of the occasional drawbacks/challenges at your organization.</a:t>
            </a:r>
          </a:p>
        </p:txBody>
      </p:sp>
      <p:sp>
        <p:nvSpPr>
          <p:cNvPr id="6" name="Text Box 7"/>
          <p:cNvSpPr txBox="1">
            <a:spLocks noChangeArrowheads="1"/>
          </p:cNvSpPr>
          <p:nvPr/>
        </p:nvSpPr>
        <p:spPr bwMode="auto">
          <a:xfrm>
            <a:off x="671513" y="4465638"/>
            <a:ext cx="3900487" cy="839787"/>
          </a:xfrm>
          <a:prstGeom prst="rect">
            <a:avLst/>
          </a:prstGeom>
          <a:noFill/>
          <a:ln w="9525">
            <a:noFill/>
            <a:miter lim="800000"/>
            <a:headEnd/>
            <a:tailEnd/>
          </a:ln>
        </p:spPr>
        <p:txBody>
          <a:bodyPr>
            <a:spAutoFit/>
          </a:bodyPr>
          <a:lstStyle/>
          <a:p>
            <a:pPr marL="285750" indent="-285750">
              <a:lnSpc>
                <a:spcPct val="90000"/>
              </a:lnSpc>
              <a:buSzPct val="100000"/>
              <a:buFontTx/>
              <a:buBlip>
                <a:blip r:embed="rId2"/>
              </a:buBlip>
            </a:pPr>
            <a:r>
              <a:rPr lang="en-US">
                <a:solidFill>
                  <a:srgbClr val="404040"/>
                </a:solidFill>
                <a:ea typeface="ＭＳ Ｐゴシック" pitchFamily="34" charset="-128"/>
              </a:rPr>
              <a:t>Why does telling the truth to a customer regarding operational problems serve no purpose?</a:t>
            </a:r>
          </a:p>
        </p:txBody>
      </p:sp>
      <p:pic>
        <p:nvPicPr>
          <p:cNvPr id="7" name="Picture 6" descr="Computers slow 1.JPG"/>
          <p:cNvPicPr>
            <a:picLocks noChangeAspect="1"/>
          </p:cNvPicPr>
          <p:nvPr/>
        </p:nvPicPr>
        <p:blipFill>
          <a:blip r:embed="rId3" cstate="email"/>
          <a:stretch>
            <a:fillRect/>
          </a:stretch>
        </p:blipFill>
        <p:spPr>
          <a:xfrm>
            <a:off x="1371139" y="1494042"/>
            <a:ext cx="2800349" cy="1913340"/>
          </a:xfrm>
          <a:prstGeom prst="rect">
            <a:avLst/>
          </a:prstGeom>
          <a:effectLst>
            <a:reflection blurRad="6350" stA="52000" endA="300" endPos="35000" dir="5400000" sy="-100000" algn="bl" rotWithShape="0"/>
          </a:effectLst>
        </p:spPr>
      </p:pic>
      <p:pic>
        <p:nvPicPr>
          <p:cNvPr id="8" name="Picture 7" descr="Computers slow 2.JPG"/>
          <p:cNvPicPr>
            <a:picLocks noChangeAspect="1"/>
          </p:cNvPicPr>
          <p:nvPr/>
        </p:nvPicPr>
        <p:blipFill>
          <a:blip r:embed="rId4" cstate="email"/>
          <a:stretch>
            <a:fillRect/>
          </a:stretch>
        </p:blipFill>
        <p:spPr>
          <a:xfrm>
            <a:off x="5034764" y="3344658"/>
            <a:ext cx="2290575" cy="2005780"/>
          </a:xfrm>
          <a:prstGeom prst="rect">
            <a:avLst/>
          </a:prstGeom>
          <a:effectLst>
            <a:reflection blurRad="6350" stA="52000" endA="300" endPos="3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8438"/>
                                        </p:tgtEl>
                                        <p:attrNameLst>
                                          <p:attrName>style.visibility</p:attrName>
                                        </p:attrNameLst>
                                      </p:cBhvr>
                                      <p:to>
                                        <p:strVal val="visible"/>
                                      </p:to>
                                    </p:set>
                                    <p:animEffect transition="in" filter="slide(fromBottom)">
                                      <p:cBhvr>
                                        <p:cTn id="7" dur="500"/>
                                        <p:tgtEl>
                                          <p:spTgt spid="18438"/>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8439"/>
                                        </p:tgtEl>
                                        <p:attrNameLst>
                                          <p:attrName>style.visibility</p:attrName>
                                        </p:attrNameLst>
                                      </p:cBhvr>
                                      <p:to>
                                        <p:strVal val="visible"/>
                                      </p:to>
                                    </p:set>
                                    <p:animEffect transition="in" filter="slide(fromBottom)">
                                      <p:cBhvr>
                                        <p:cTn id="12" dur="500"/>
                                        <p:tgtEl>
                                          <p:spTgt spid="18439"/>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lide(fromBottom)">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8" grpId="0" autoUpdateAnimBg="0"/>
      <p:bldP spid="18439" grpId="0" autoUpdateAnimBg="0"/>
      <p:bldP spid="6"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3"/>
          <p:cNvSpPr txBox="1">
            <a:spLocks noChangeArrowheads="1"/>
          </p:cNvSpPr>
          <p:nvPr/>
        </p:nvSpPr>
        <p:spPr bwMode="auto">
          <a:xfrm>
            <a:off x="477838" y="2038350"/>
            <a:ext cx="8229600" cy="941388"/>
          </a:xfrm>
          <a:prstGeom prst="rect">
            <a:avLst/>
          </a:prstGeom>
          <a:noFill/>
          <a:ln w="9525">
            <a:noFill/>
            <a:miter lim="800000"/>
            <a:headEnd/>
            <a:tailEnd/>
          </a:ln>
        </p:spPr>
        <p:txBody>
          <a:bodyPr>
            <a:spAutoFit/>
          </a:bodyPr>
          <a:lstStyle/>
          <a:p>
            <a:pPr marL="342900" indent="-342900">
              <a:lnSpc>
                <a:spcPct val="90000"/>
              </a:lnSpc>
              <a:spcBef>
                <a:spcPct val="50000"/>
              </a:spcBef>
              <a:buSzPct val="100000"/>
              <a:buFontTx/>
              <a:buBlip>
                <a:blip r:embed="rId2"/>
              </a:buBlip>
            </a:pPr>
            <a:r>
              <a:rPr lang="en-US" sz="2400">
                <a:solidFill>
                  <a:srgbClr val="404040"/>
                </a:solidFill>
                <a:ea typeface="ＭＳ Ｐゴシック" pitchFamily="34" charset="-128"/>
              </a:rPr>
              <a:t>There is no value in sharing negative information.</a:t>
            </a:r>
          </a:p>
          <a:p>
            <a:pPr marL="342900" indent="-342900">
              <a:lnSpc>
                <a:spcPct val="90000"/>
              </a:lnSpc>
              <a:spcBef>
                <a:spcPct val="50000"/>
              </a:spcBef>
              <a:buSzPct val="100000"/>
              <a:buFontTx/>
              <a:buBlip>
                <a:blip r:embed="rId2"/>
              </a:buBlip>
            </a:pPr>
            <a:r>
              <a:rPr lang="en-US" sz="2400">
                <a:solidFill>
                  <a:srgbClr val="404040"/>
                </a:solidFill>
                <a:ea typeface="ＭＳ Ｐゴシック" pitchFamily="34" charset="-128"/>
              </a:rPr>
              <a:t> Offer solutions not excuses.</a:t>
            </a:r>
          </a:p>
        </p:txBody>
      </p:sp>
      <p:sp>
        <p:nvSpPr>
          <p:cNvPr id="4" name="Text Box 2"/>
          <p:cNvSpPr txBox="1">
            <a:spLocks noChangeArrowheads="1"/>
          </p:cNvSpPr>
          <p:nvPr/>
        </p:nvSpPr>
        <p:spPr bwMode="auto">
          <a:xfrm>
            <a:off x="0" y="365125"/>
            <a:ext cx="9144000" cy="708025"/>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Telephone Doctor® Prescription</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490538" y="355600"/>
            <a:ext cx="8202612" cy="708025"/>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Key Point #5:</a:t>
            </a:r>
          </a:p>
        </p:txBody>
      </p:sp>
      <p:sp>
        <p:nvSpPr>
          <p:cNvPr id="19459" name="Rectangle 3"/>
          <p:cNvSpPr>
            <a:spLocks noChangeArrowheads="1"/>
          </p:cNvSpPr>
          <p:nvPr/>
        </p:nvSpPr>
        <p:spPr bwMode="auto">
          <a:xfrm>
            <a:off x="0" y="1954213"/>
            <a:ext cx="9144000" cy="769937"/>
          </a:xfrm>
          <a:prstGeom prst="rect">
            <a:avLst/>
          </a:prstGeom>
          <a:noFill/>
          <a:ln w="9525">
            <a:noFill/>
            <a:miter lim="800000"/>
            <a:headEnd/>
            <a:tailEnd/>
          </a:ln>
        </p:spPr>
        <p:txBody>
          <a:bodyPr>
            <a:spAutoFit/>
          </a:bodyPr>
          <a:lstStyle/>
          <a:p>
            <a:pPr algn="ctr">
              <a:defRPr/>
            </a:pPr>
            <a:r>
              <a:rPr lang="en-US" sz="4400" dirty="0">
                <a:solidFill>
                  <a:schemeClr val="tx1">
                    <a:lumMod val="75000"/>
                    <a:lumOff val="25000"/>
                  </a:schemeClr>
                </a:solidFill>
                <a:ea typeface="ＭＳ Ｐゴシック" charset="0"/>
                <a:cs typeface="+mn-cs"/>
              </a:rPr>
              <a:t>What’s Your Name Again?</a:t>
            </a:r>
            <a:endParaRPr lang="en-US" sz="4400" dirty="0">
              <a:solidFill>
                <a:schemeClr val="tx1">
                  <a:lumMod val="75000"/>
                  <a:lumOff val="25000"/>
                </a:schemeClr>
              </a:solidFill>
              <a:ea typeface="ＭＳ Ｐゴシック" charset="0"/>
              <a:cs typeface="+mn-cs"/>
            </a:endParaRPr>
          </a:p>
        </p:txBody>
      </p:sp>
      <p:sp>
        <p:nvSpPr>
          <p:cNvPr id="20484" name="Line 4"/>
          <p:cNvSpPr>
            <a:spLocks noChangeShapeType="1"/>
          </p:cNvSpPr>
          <p:nvPr/>
        </p:nvSpPr>
        <p:spPr bwMode="auto">
          <a:xfrm>
            <a:off x="1258888" y="4214813"/>
            <a:ext cx="6732587" cy="0"/>
          </a:xfrm>
          <a:prstGeom prst="line">
            <a:avLst/>
          </a:prstGeom>
          <a:noFill/>
          <a:ln w="57150">
            <a:solidFill>
              <a:srgbClr val="FF9900"/>
            </a:solidFill>
            <a:round/>
            <a:headEnd type="diamond" w="med" len="med"/>
            <a:tailEnd type="diamond"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0484"/>
                                        </p:tgtEl>
                                        <p:attrNameLst>
                                          <p:attrName>style.visibility</p:attrName>
                                        </p:attrNameLst>
                                      </p:cBhvr>
                                      <p:to>
                                        <p:strVal val="visible"/>
                                      </p:to>
                                    </p:set>
                                    <p:anim calcmode="lin" valueType="num">
                                      <p:cBhvr>
                                        <p:cTn id="7" dur="500" fill="hold"/>
                                        <p:tgtEl>
                                          <p:spTgt spid="20484"/>
                                        </p:tgtEl>
                                        <p:attrNameLst>
                                          <p:attrName>ppt_w</p:attrName>
                                        </p:attrNameLst>
                                      </p:cBhvr>
                                      <p:tavLst>
                                        <p:tav tm="0">
                                          <p:val>
                                            <p:fltVal val="0"/>
                                          </p:val>
                                        </p:tav>
                                        <p:tav tm="100000">
                                          <p:val>
                                            <p:strVal val="#ppt_w"/>
                                          </p:val>
                                        </p:tav>
                                      </p:tavLst>
                                    </p:anim>
                                    <p:anim calcmode="lin" valueType="num">
                                      <p:cBhvr>
                                        <p:cTn id="8" dur="500" fill="hold"/>
                                        <p:tgtEl>
                                          <p:spTgt spid="2048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9" name="Text Box 5"/>
          <p:cNvSpPr txBox="1">
            <a:spLocks noChangeArrowheads="1"/>
          </p:cNvSpPr>
          <p:nvPr/>
        </p:nvSpPr>
        <p:spPr bwMode="auto">
          <a:xfrm>
            <a:off x="666750" y="546100"/>
            <a:ext cx="2074863" cy="708025"/>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Discuss</a:t>
            </a:r>
          </a:p>
        </p:txBody>
      </p:sp>
      <p:sp>
        <p:nvSpPr>
          <p:cNvPr id="21512" name="Text Box 8"/>
          <p:cNvSpPr txBox="1">
            <a:spLocks noChangeArrowheads="1"/>
          </p:cNvSpPr>
          <p:nvPr/>
        </p:nvSpPr>
        <p:spPr bwMode="auto">
          <a:xfrm>
            <a:off x="885825" y="1736725"/>
            <a:ext cx="3630613" cy="839788"/>
          </a:xfrm>
          <a:prstGeom prst="rect">
            <a:avLst/>
          </a:prstGeom>
          <a:noFill/>
          <a:ln w="9525">
            <a:noFill/>
            <a:miter lim="800000"/>
            <a:headEnd/>
            <a:tailEnd/>
          </a:ln>
        </p:spPr>
        <p:txBody>
          <a:bodyPr>
            <a:spAutoFit/>
          </a:bodyPr>
          <a:lstStyle/>
          <a:p>
            <a:pPr marL="285750" indent="-285750">
              <a:lnSpc>
                <a:spcPct val="90000"/>
              </a:lnSpc>
              <a:buSzPct val="100000"/>
              <a:buFontTx/>
              <a:buBlip>
                <a:blip r:embed="rId2"/>
              </a:buBlip>
            </a:pPr>
            <a:r>
              <a:rPr lang="en-US">
                <a:solidFill>
                  <a:srgbClr val="404040"/>
                </a:solidFill>
                <a:ea typeface="ＭＳ Ｐゴシック" pitchFamily="34" charset="-128"/>
              </a:rPr>
              <a:t>Why do people sometimes ask these killer words: “What’s your name again?”</a:t>
            </a:r>
          </a:p>
        </p:txBody>
      </p:sp>
      <p:sp>
        <p:nvSpPr>
          <p:cNvPr id="21513" name="Text Box 9"/>
          <p:cNvSpPr txBox="1">
            <a:spLocks noChangeArrowheads="1"/>
          </p:cNvSpPr>
          <p:nvPr/>
        </p:nvSpPr>
        <p:spPr bwMode="auto">
          <a:xfrm>
            <a:off x="3814763" y="3559175"/>
            <a:ext cx="4857750" cy="839788"/>
          </a:xfrm>
          <a:prstGeom prst="rect">
            <a:avLst/>
          </a:prstGeom>
          <a:noFill/>
          <a:ln w="9525">
            <a:noFill/>
            <a:miter lim="800000"/>
            <a:headEnd/>
            <a:tailEnd/>
          </a:ln>
        </p:spPr>
        <p:txBody>
          <a:bodyPr>
            <a:spAutoFit/>
          </a:bodyPr>
          <a:lstStyle/>
          <a:p>
            <a:pPr marL="285750" indent="-285750">
              <a:lnSpc>
                <a:spcPct val="90000"/>
              </a:lnSpc>
              <a:buSzPct val="100000"/>
              <a:buFontTx/>
              <a:buBlip>
                <a:blip r:embed="rId2"/>
              </a:buBlip>
            </a:pPr>
            <a:r>
              <a:rPr lang="en-US">
                <a:solidFill>
                  <a:srgbClr val="404040"/>
                </a:solidFill>
                <a:ea typeface="ＭＳ Ｐゴシック" pitchFamily="34" charset="-128"/>
              </a:rPr>
              <a:t>What are the four steps recommended, which are ‘less abrasive’ to get a name – when you’ve missed it?</a:t>
            </a:r>
          </a:p>
        </p:txBody>
      </p:sp>
      <p:pic>
        <p:nvPicPr>
          <p:cNvPr id="8" name="Picture 7" descr="Name again 3.JPG"/>
          <p:cNvPicPr>
            <a:picLocks noChangeAspect="1"/>
          </p:cNvPicPr>
          <p:nvPr/>
        </p:nvPicPr>
        <p:blipFill>
          <a:blip r:embed="rId3" cstate="email"/>
          <a:stretch>
            <a:fillRect/>
          </a:stretch>
        </p:blipFill>
        <p:spPr>
          <a:xfrm>
            <a:off x="4843462" y="604839"/>
            <a:ext cx="3452811" cy="2271882"/>
          </a:xfrm>
          <a:prstGeom prst="rect">
            <a:avLst/>
          </a:prstGeom>
          <a:effectLst>
            <a:reflection blurRad="6350" stA="52000" endA="300" endPos="35000" dir="5400000" sy="-100000" algn="bl" rotWithShape="0"/>
          </a:effectLst>
        </p:spPr>
      </p:pic>
      <p:pic>
        <p:nvPicPr>
          <p:cNvPr id="9" name="Picture 8" descr="Name again 2.JPG"/>
          <p:cNvPicPr>
            <a:picLocks noChangeAspect="1"/>
          </p:cNvPicPr>
          <p:nvPr/>
        </p:nvPicPr>
        <p:blipFill>
          <a:blip r:embed="rId4" cstate="email"/>
          <a:stretch>
            <a:fillRect/>
          </a:stretch>
        </p:blipFill>
        <p:spPr>
          <a:xfrm>
            <a:off x="1050569" y="2862263"/>
            <a:ext cx="2140306" cy="2324100"/>
          </a:xfrm>
          <a:prstGeom prst="rect">
            <a:avLst/>
          </a:prstGeom>
          <a:effectLst>
            <a:reflection blurRad="6350" stA="52000" endA="300" endPos="35000" dir="5400000" sy="-100000" algn="bl" rotWithShape="0"/>
          </a:effectLst>
        </p:spPr>
      </p:pic>
      <p:sp>
        <p:nvSpPr>
          <p:cNvPr id="10" name="Text Box 9"/>
          <p:cNvSpPr txBox="1">
            <a:spLocks noChangeArrowheads="1"/>
          </p:cNvSpPr>
          <p:nvPr/>
        </p:nvSpPr>
        <p:spPr bwMode="auto">
          <a:xfrm>
            <a:off x="3938588" y="4725988"/>
            <a:ext cx="4857750" cy="590550"/>
          </a:xfrm>
          <a:prstGeom prst="rect">
            <a:avLst/>
          </a:prstGeom>
          <a:noFill/>
          <a:ln w="9525">
            <a:noFill/>
            <a:miter lim="800000"/>
            <a:headEnd/>
            <a:tailEnd/>
          </a:ln>
        </p:spPr>
        <p:txBody>
          <a:bodyPr>
            <a:spAutoFit/>
          </a:bodyPr>
          <a:lstStyle/>
          <a:p>
            <a:pPr marL="285750" indent="-285750">
              <a:lnSpc>
                <a:spcPct val="90000"/>
              </a:lnSpc>
              <a:buSzPct val="100000"/>
              <a:buFontTx/>
              <a:buBlip>
                <a:blip r:embed="rId2"/>
              </a:buBlip>
            </a:pPr>
            <a:r>
              <a:rPr lang="en-US">
                <a:solidFill>
                  <a:srgbClr val="404040"/>
                </a:solidFill>
                <a:ea typeface="ＭＳ Ｐゴシック" pitchFamily="34" charset="-128"/>
              </a:rPr>
              <a:t>What are similar killer words we’ve heard that are just as abrasive?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1512"/>
                                        </p:tgtEl>
                                        <p:attrNameLst>
                                          <p:attrName>style.visibility</p:attrName>
                                        </p:attrNameLst>
                                      </p:cBhvr>
                                      <p:to>
                                        <p:strVal val="visible"/>
                                      </p:to>
                                    </p:set>
                                    <p:animEffect transition="in" filter="slide(fromBottom)">
                                      <p:cBhvr>
                                        <p:cTn id="7" dur="500"/>
                                        <p:tgtEl>
                                          <p:spTgt spid="2151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1513"/>
                                        </p:tgtEl>
                                        <p:attrNameLst>
                                          <p:attrName>style.visibility</p:attrName>
                                        </p:attrNameLst>
                                      </p:cBhvr>
                                      <p:to>
                                        <p:strVal val="visible"/>
                                      </p:to>
                                    </p:set>
                                    <p:animEffect transition="in" filter="slide(fromBottom)">
                                      <p:cBhvr>
                                        <p:cTn id="12" dur="500"/>
                                        <p:tgtEl>
                                          <p:spTgt spid="21513"/>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slide(fromBottom)">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12" grpId="0" autoUpdateAnimBg="0"/>
      <p:bldP spid="21513" grpId="0" autoUpdateAnimBg="0"/>
      <p:bldP spid="10"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365125"/>
            <a:ext cx="9144000" cy="708025"/>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Telephone Doctor® Prescription</a:t>
            </a:r>
          </a:p>
        </p:txBody>
      </p:sp>
      <p:sp>
        <p:nvSpPr>
          <p:cNvPr id="34818" name="Text Box 3"/>
          <p:cNvSpPr txBox="1">
            <a:spLocks noChangeArrowheads="1"/>
          </p:cNvSpPr>
          <p:nvPr/>
        </p:nvSpPr>
        <p:spPr bwMode="auto">
          <a:xfrm>
            <a:off x="477838" y="1481138"/>
            <a:ext cx="8229600" cy="3600450"/>
          </a:xfrm>
          <a:prstGeom prst="rect">
            <a:avLst/>
          </a:prstGeom>
          <a:noFill/>
          <a:ln w="9525">
            <a:noFill/>
            <a:miter lim="800000"/>
            <a:headEnd/>
            <a:tailEnd/>
          </a:ln>
        </p:spPr>
        <p:txBody>
          <a:bodyPr>
            <a:spAutoFit/>
          </a:bodyPr>
          <a:lstStyle/>
          <a:p>
            <a:pPr marL="342900" indent="-342900">
              <a:spcBef>
                <a:spcPct val="50000"/>
              </a:spcBef>
              <a:buSzPct val="100000"/>
              <a:buFontTx/>
              <a:buBlip>
                <a:blip r:embed="rId2"/>
              </a:buBlip>
            </a:pPr>
            <a:r>
              <a:rPr lang="en-US" sz="2400">
                <a:solidFill>
                  <a:srgbClr val="404040"/>
                </a:solidFill>
                <a:ea typeface="ＭＳ Ｐゴシック" pitchFamily="34" charset="-128"/>
              </a:rPr>
              <a:t>When you’ve missed the name, regroup.</a:t>
            </a:r>
          </a:p>
          <a:p>
            <a:pPr marL="342900" indent="-342900">
              <a:spcBef>
                <a:spcPct val="50000"/>
              </a:spcBef>
              <a:buSzPct val="100000"/>
              <a:buFontTx/>
              <a:buBlip>
                <a:blip r:embed="rId2"/>
              </a:buBlip>
            </a:pPr>
            <a:r>
              <a:rPr lang="en-US" sz="2400">
                <a:solidFill>
                  <a:srgbClr val="404040"/>
                </a:solidFill>
                <a:ea typeface="ＭＳ Ｐゴシック" pitchFamily="34" charset="-128"/>
              </a:rPr>
              <a:t> Apply the four step technique to smoothly gather the name.</a:t>
            </a:r>
          </a:p>
          <a:p>
            <a:pPr marL="914400" lvl="1" indent="-457200">
              <a:spcBef>
                <a:spcPct val="50000"/>
              </a:spcBef>
              <a:buSzPct val="100000"/>
              <a:buFontTx/>
              <a:buAutoNum type="arabicPeriod"/>
            </a:pPr>
            <a:r>
              <a:rPr lang="en-US" sz="2400">
                <a:solidFill>
                  <a:srgbClr val="404040"/>
                </a:solidFill>
                <a:ea typeface="ＭＳ Ｐゴシック" pitchFamily="34" charset="-128"/>
              </a:rPr>
              <a:t>Acknowledge Request</a:t>
            </a:r>
          </a:p>
          <a:p>
            <a:pPr marL="914400" lvl="1" indent="-457200">
              <a:spcBef>
                <a:spcPct val="50000"/>
              </a:spcBef>
              <a:buSzPct val="100000"/>
              <a:buFontTx/>
              <a:buAutoNum type="arabicPeriod"/>
            </a:pPr>
            <a:r>
              <a:rPr lang="en-US" sz="2400">
                <a:solidFill>
                  <a:srgbClr val="404040"/>
                </a:solidFill>
                <a:ea typeface="ＭＳ Ｐゴシック" pitchFamily="34" charset="-128"/>
              </a:rPr>
              <a:t> Apologize</a:t>
            </a:r>
          </a:p>
          <a:p>
            <a:pPr marL="914400" lvl="1" indent="-457200">
              <a:spcBef>
                <a:spcPct val="50000"/>
              </a:spcBef>
              <a:buSzPct val="100000"/>
              <a:buFontTx/>
              <a:buAutoNum type="arabicPeriod"/>
            </a:pPr>
            <a:r>
              <a:rPr lang="en-US" sz="2400">
                <a:solidFill>
                  <a:srgbClr val="404040"/>
                </a:solidFill>
                <a:ea typeface="ＭＳ Ｐゴシック" pitchFamily="34" charset="-128"/>
              </a:rPr>
              <a:t> Tell the Truth</a:t>
            </a:r>
          </a:p>
          <a:p>
            <a:pPr marL="914400" lvl="1" indent="-457200">
              <a:spcBef>
                <a:spcPct val="50000"/>
              </a:spcBef>
              <a:buSzPct val="100000"/>
              <a:buFontTx/>
              <a:buAutoNum type="arabicPeriod"/>
            </a:pPr>
            <a:r>
              <a:rPr lang="en-US" sz="2400">
                <a:solidFill>
                  <a:srgbClr val="404040"/>
                </a:solidFill>
                <a:ea typeface="ＭＳ Ｐゴシック" pitchFamily="34" charset="-128"/>
              </a:rPr>
              <a:t> Reintroduce Yourself and Politely Gather Name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490538" y="355600"/>
            <a:ext cx="8202612" cy="708025"/>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Key Point #6:</a:t>
            </a:r>
          </a:p>
        </p:txBody>
      </p:sp>
      <p:sp>
        <p:nvSpPr>
          <p:cNvPr id="35842" name="Rectangle 3"/>
          <p:cNvSpPr>
            <a:spLocks noChangeArrowheads="1"/>
          </p:cNvSpPr>
          <p:nvPr/>
        </p:nvSpPr>
        <p:spPr bwMode="auto">
          <a:xfrm>
            <a:off x="0" y="2197100"/>
            <a:ext cx="9144000" cy="769938"/>
          </a:xfrm>
          <a:prstGeom prst="rect">
            <a:avLst/>
          </a:prstGeom>
          <a:noFill/>
          <a:ln w="9525">
            <a:noFill/>
            <a:miter lim="800000"/>
            <a:headEnd/>
            <a:tailEnd/>
          </a:ln>
        </p:spPr>
        <p:txBody>
          <a:bodyPr>
            <a:spAutoFit/>
          </a:bodyPr>
          <a:lstStyle/>
          <a:p>
            <a:pPr algn="ctr"/>
            <a:r>
              <a:rPr lang="en-US" sz="4400">
                <a:solidFill>
                  <a:srgbClr val="404040"/>
                </a:solidFill>
                <a:ea typeface="ＭＳ Ｐゴシック" pitchFamily="34" charset="-128"/>
              </a:rPr>
              <a:t>Yes, BUT…</a:t>
            </a:r>
          </a:p>
        </p:txBody>
      </p:sp>
      <p:sp>
        <p:nvSpPr>
          <p:cNvPr id="23556" name="Line 4"/>
          <p:cNvSpPr>
            <a:spLocks noChangeShapeType="1"/>
          </p:cNvSpPr>
          <p:nvPr/>
        </p:nvSpPr>
        <p:spPr bwMode="auto">
          <a:xfrm>
            <a:off x="1258888" y="4214813"/>
            <a:ext cx="6732587" cy="0"/>
          </a:xfrm>
          <a:prstGeom prst="line">
            <a:avLst/>
          </a:prstGeom>
          <a:noFill/>
          <a:ln w="57150">
            <a:solidFill>
              <a:srgbClr val="FF9900"/>
            </a:solidFill>
            <a:round/>
            <a:headEnd type="diamond" w="med" len="med"/>
            <a:tailEnd type="diamond"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3556"/>
                                        </p:tgtEl>
                                        <p:attrNameLst>
                                          <p:attrName>style.visibility</p:attrName>
                                        </p:attrNameLst>
                                      </p:cBhvr>
                                      <p:to>
                                        <p:strVal val="visible"/>
                                      </p:to>
                                    </p:set>
                                    <p:anim calcmode="lin" valueType="num">
                                      <p:cBhvr>
                                        <p:cTn id="7" dur="500" fill="hold"/>
                                        <p:tgtEl>
                                          <p:spTgt spid="23556"/>
                                        </p:tgtEl>
                                        <p:attrNameLst>
                                          <p:attrName>ppt_w</p:attrName>
                                        </p:attrNameLst>
                                      </p:cBhvr>
                                      <p:tavLst>
                                        <p:tav tm="0">
                                          <p:val>
                                            <p:fltVal val="0"/>
                                          </p:val>
                                        </p:tav>
                                        <p:tav tm="100000">
                                          <p:val>
                                            <p:strVal val="#ppt_w"/>
                                          </p:val>
                                        </p:tav>
                                      </p:tavLst>
                                    </p:anim>
                                    <p:anim calcmode="lin" valueType="num">
                                      <p:cBhvr>
                                        <p:cTn id="8" dur="500" fill="hold"/>
                                        <p:tgtEl>
                                          <p:spTgt spid="2355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Text Box 5"/>
          <p:cNvSpPr txBox="1">
            <a:spLocks noChangeArrowheads="1"/>
          </p:cNvSpPr>
          <p:nvPr/>
        </p:nvSpPr>
        <p:spPr bwMode="auto">
          <a:xfrm>
            <a:off x="385763" y="1536700"/>
            <a:ext cx="8215312" cy="369888"/>
          </a:xfrm>
          <a:prstGeom prst="rect">
            <a:avLst/>
          </a:prstGeom>
          <a:noFill/>
          <a:ln w="9525">
            <a:noFill/>
            <a:miter lim="800000"/>
            <a:headEnd/>
            <a:tailEnd/>
          </a:ln>
          <a:effectLst/>
        </p:spPr>
        <p:txBody>
          <a:bodyPr>
            <a:spAutoFit/>
          </a:bodyPr>
          <a:lstStyle/>
          <a:p>
            <a:pPr marL="342900" indent="-342900">
              <a:lnSpc>
                <a:spcPct val="90000"/>
              </a:lnSpc>
              <a:buSzPct val="100000"/>
              <a:buFontTx/>
              <a:buBlip>
                <a:blip r:embed="rId2"/>
              </a:buBlip>
              <a:defRPr/>
            </a:pPr>
            <a:r>
              <a:rPr lang="en-US" sz="2000" dirty="0">
                <a:solidFill>
                  <a:schemeClr val="tx1">
                    <a:lumMod val="75000"/>
                    <a:lumOff val="25000"/>
                  </a:schemeClr>
                </a:solidFill>
                <a:ea typeface="ＭＳ Ｐゴシック" charset="0"/>
                <a:cs typeface="+mn-cs"/>
              </a:rPr>
              <a:t>Telephone Doctor’s Eight Killer Words of Customer Service.</a:t>
            </a:r>
            <a:endParaRPr lang="en-US" sz="2000" dirty="0">
              <a:solidFill>
                <a:schemeClr val="tx1">
                  <a:lumMod val="75000"/>
                  <a:lumOff val="25000"/>
                </a:schemeClr>
              </a:solidFill>
              <a:ea typeface="ＭＳ Ｐゴシック" charset="0"/>
              <a:cs typeface="+mn-cs"/>
            </a:endParaRPr>
          </a:p>
        </p:txBody>
      </p:sp>
      <p:sp>
        <p:nvSpPr>
          <p:cNvPr id="3078" name="Text Box 6"/>
          <p:cNvSpPr txBox="1">
            <a:spLocks noChangeArrowheads="1"/>
          </p:cNvSpPr>
          <p:nvPr/>
        </p:nvSpPr>
        <p:spPr bwMode="auto">
          <a:xfrm>
            <a:off x="385763" y="2151063"/>
            <a:ext cx="8229600" cy="646112"/>
          </a:xfrm>
          <a:prstGeom prst="rect">
            <a:avLst/>
          </a:prstGeom>
          <a:noFill/>
          <a:ln w="9525">
            <a:noFill/>
            <a:miter lim="800000"/>
            <a:headEnd/>
            <a:tailEnd/>
          </a:ln>
          <a:effectLst/>
        </p:spPr>
        <p:txBody>
          <a:bodyPr>
            <a:spAutoFit/>
          </a:bodyPr>
          <a:lstStyle/>
          <a:p>
            <a:pPr marL="342900" indent="-342900">
              <a:lnSpc>
                <a:spcPct val="90000"/>
              </a:lnSpc>
              <a:buSzPct val="100000"/>
              <a:buFontTx/>
              <a:buBlip>
                <a:blip r:embed="rId2"/>
              </a:buBlip>
              <a:defRPr/>
            </a:pPr>
            <a:r>
              <a:rPr lang="en-US" sz="2000" dirty="0">
                <a:solidFill>
                  <a:schemeClr val="tx1">
                    <a:lumMod val="75000"/>
                    <a:lumOff val="25000"/>
                  </a:schemeClr>
                </a:solidFill>
                <a:ea typeface="ＭＳ Ｐゴシック" charset="0"/>
                <a:cs typeface="+mn-cs"/>
              </a:rPr>
              <a:t>Effective replacement words or techniques to eliminate these Killer Words.</a:t>
            </a:r>
            <a:endParaRPr lang="en-US" sz="2000" dirty="0">
              <a:solidFill>
                <a:schemeClr val="tx1">
                  <a:lumMod val="75000"/>
                  <a:lumOff val="25000"/>
                </a:schemeClr>
              </a:solidFill>
              <a:ea typeface="ＭＳ Ｐゴシック" charset="0"/>
              <a:cs typeface="+mn-cs"/>
            </a:endParaRPr>
          </a:p>
        </p:txBody>
      </p:sp>
      <p:sp>
        <p:nvSpPr>
          <p:cNvPr id="7" name="Text Box 2"/>
          <p:cNvSpPr txBox="1">
            <a:spLocks noChangeArrowheads="1"/>
          </p:cNvSpPr>
          <p:nvPr/>
        </p:nvSpPr>
        <p:spPr bwMode="auto">
          <a:xfrm>
            <a:off x="0" y="531813"/>
            <a:ext cx="9144000" cy="708025"/>
          </a:xfrm>
          <a:prstGeom prst="rect">
            <a:avLst/>
          </a:prstGeom>
          <a:noFill/>
          <a:ln w="9525">
            <a:noFill/>
            <a:miter lim="800000"/>
            <a:headEnd/>
            <a:tailEnd/>
          </a:ln>
          <a:effectLst/>
          <a:extLst>
            <a:ext uri="{909E8E84-426E-40dd-AFC4-6F175D3DCCD1}"/>
            <a:ext uri="{91240B29-F687-4f45-9708-019B960494DF}"/>
          </a:ex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You Will Learn:</a:t>
            </a:r>
          </a:p>
        </p:txBody>
      </p:sp>
      <p:sp>
        <p:nvSpPr>
          <p:cNvPr id="5" name="Text Box 6"/>
          <p:cNvSpPr txBox="1">
            <a:spLocks noChangeArrowheads="1"/>
          </p:cNvSpPr>
          <p:nvPr/>
        </p:nvSpPr>
        <p:spPr bwMode="auto">
          <a:xfrm>
            <a:off x="385763" y="2889250"/>
            <a:ext cx="8229600" cy="646113"/>
          </a:xfrm>
          <a:prstGeom prst="rect">
            <a:avLst/>
          </a:prstGeom>
          <a:noFill/>
          <a:ln w="9525">
            <a:noFill/>
            <a:miter lim="800000"/>
            <a:headEnd/>
            <a:tailEnd/>
          </a:ln>
          <a:effectLst/>
        </p:spPr>
        <p:txBody>
          <a:bodyPr>
            <a:spAutoFit/>
          </a:bodyPr>
          <a:lstStyle/>
          <a:p>
            <a:pPr marL="342900" indent="-342900">
              <a:lnSpc>
                <a:spcPct val="90000"/>
              </a:lnSpc>
              <a:buSzPct val="100000"/>
              <a:buFontTx/>
              <a:buBlip>
                <a:blip r:embed="rId2"/>
              </a:buBlip>
              <a:defRPr/>
            </a:pPr>
            <a:r>
              <a:rPr lang="en-US" sz="2000" dirty="0">
                <a:solidFill>
                  <a:schemeClr val="tx1">
                    <a:lumMod val="75000"/>
                    <a:lumOff val="25000"/>
                  </a:schemeClr>
                </a:solidFill>
                <a:ea typeface="ＭＳ Ｐゴシック" charset="0"/>
                <a:cs typeface="+mn-cs"/>
              </a:rPr>
              <a:t>To enhance your communication skills with your company’s customers and prospects.</a:t>
            </a:r>
            <a:endParaRPr lang="en-US" sz="2000" dirty="0">
              <a:solidFill>
                <a:schemeClr val="tx1">
                  <a:lumMod val="75000"/>
                  <a:lumOff val="25000"/>
                </a:schemeClr>
              </a:solidFill>
              <a:ea typeface="ＭＳ Ｐゴシック" charset="0"/>
              <a:cs typeface="+mn-cs"/>
            </a:endParaRPr>
          </a:p>
        </p:txBody>
      </p:sp>
      <p:sp>
        <p:nvSpPr>
          <p:cNvPr id="6" name="Text Box 6"/>
          <p:cNvSpPr txBox="1">
            <a:spLocks noChangeArrowheads="1"/>
          </p:cNvSpPr>
          <p:nvPr/>
        </p:nvSpPr>
        <p:spPr bwMode="auto">
          <a:xfrm>
            <a:off x="385763" y="3660775"/>
            <a:ext cx="8229600" cy="646113"/>
          </a:xfrm>
          <a:prstGeom prst="rect">
            <a:avLst/>
          </a:prstGeom>
          <a:noFill/>
          <a:ln w="9525">
            <a:noFill/>
            <a:miter lim="800000"/>
            <a:headEnd/>
            <a:tailEnd/>
          </a:ln>
          <a:effectLst/>
        </p:spPr>
        <p:txBody>
          <a:bodyPr>
            <a:spAutoFit/>
          </a:bodyPr>
          <a:lstStyle/>
          <a:p>
            <a:pPr marL="342900" indent="-342900">
              <a:lnSpc>
                <a:spcPct val="90000"/>
              </a:lnSpc>
              <a:buSzPct val="100000"/>
              <a:buFontTx/>
              <a:buBlip>
                <a:blip r:embed="rId2"/>
              </a:buBlip>
              <a:defRPr/>
            </a:pPr>
            <a:r>
              <a:rPr lang="en-US" sz="2000" dirty="0">
                <a:solidFill>
                  <a:schemeClr val="tx1">
                    <a:lumMod val="75000"/>
                    <a:lumOff val="25000"/>
                  </a:schemeClr>
                </a:solidFill>
                <a:ea typeface="ＭＳ Ｐゴシック" charset="0"/>
                <a:cs typeface="+mn-cs"/>
              </a:rPr>
              <a:t>To become skilled at how to defuse daily challenges instead of escalating  them.</a:t>
            </a:r>
            <a:endParaRPr lang="en-US" sz="2000" dirty="0">
              <a:solidFill>
                <a:schemeClr val="tx1">
                  <a:lumMod val="75000"/>
                  <a:lumOff val="25000"/>
                </a:schemeClr>
              </a:solidFill>
              <a:ea typeface="ＭＳ Ｐゴシック" charset="0"/>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7"/>
                                        </p:tgtEl>
                                        <p:attrNameLst>
                                          <p:attrName>style.visibility</p:attrName>
                                        </p:attrNameLst>
                                      </p:cBhvr>
                                      <p:to>
                                        <p:strVal val="visible"/>
                                      </p:to>
                                    </p:set>
                                    <p:anim calcmode="lin" valueType="num">
                                      <p:cBhvr additive="base">
                                        <p:cTn id="7" dur="500" fill="hold"/>
                                        <p:tgtEl>
                                          <p:spTgt spid="3077"/>
                                        </p:tgtEl>
                                        <p:attrNameLst>
                                          <p:attrName>ppt_x</p:attrName>
                                        </p:attrNameLst>
                                      </p:cBhvr>
                                      <p:tavLst>
                                        <p:tav tm="0">
                                          <p:val>
                                            <p:strVal val="0-#ppt_w/2"/>
                                          </p:val>
                                        </p:tav>
                                        <p:tav tm="100000">
                                          <p:val>
                                            <p:strVal val="#ppt_x"/>
                                          </p:val>
                                        </p:tav>
                                      </p:tavLst>
                                    </p:anim>
                                    <p:anim calcmode="lin" valueType="num">
                                      <p:cBhvr additive="base">
                                        <p:cTn id="8" dur="500" fill="hold"/>
                                        <p:tgtEl>
                                          <p:spTgt spid="307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078"/>
                                        </p:tgtEl>
                                        <p:attrNameLst>
                                          <p:attrName>style.visibility</p:attrName>
                                        </p:attrNameLst>
                                      </p:cBhvr>
                                      <p:to>
                                        <p:strVal val="visible"/>
                                      </p:to>
                                    </p:set>
                                    <p:anim calcmode="lin" valueType="num">
                                      <p:cBhvr additive="base">
                                        <p:cTn id="13" dur="500" fill="hold"/>
                                        <p:tgtEl>
                                          <p:spTgt spid="3078"/>
                                        </p:tgtEl>
                                        <p:attrNameLst>
                                          <p:attrName>ppt_x</p:attrName>
                                        </p:attrNameLst>
                                      </p:cBhvr>
                                      <p:tavLst>
                                        <p:tav tm="0">
                                          <p:val>
                                            <p:strVal val="0-#ppt_w/2"/>
                                          </p:val>
                                        </p:tav>
                                        <p:tav tm="100000">
                                          <p:val>
                                            <p:strVal val="#ppt_x"/>
                                          </p:val>
                                        </p:tav>
                                      </p:tavLst>
                                    </p:anim>
                                    <p:anim calcmode="lin" valueType="num">
                                      <p:cBhvr additive="base">
                                        <p:cTn id="14" dur="500" fill="hold"/>
                                        <p:tgtEl>
                                          <p:spTgt spid="307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0-#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0-#ppt_w/2"/>
                                          </p:val>
                                        </p:tav>
                                        <p:tav tm="100000">
                                          <p:val>
                                            <p:strVal val="#ppt_x"/>
                                          </p:val>
                                        </p:tav>
                                      </p:tavLst>
                                    </p:anim>
                                    <p:anim calcmode="lin" valueType="num">
                                      <p:cBhvr additive="base">
                                        <p:cTn id="26"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autoUpdateAnimBg="0"/>
      <p:bldP spid="3078" grpId="0" autoUpdateAnimBg="0"/>
      <p:bldP spid="5" grpId="0" autoUpdateAnimBg="0"/>
      <p:bldP spid="6"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Text Box 5"/>
          <p:cNvSpPr txBox="1">
            <a:spLocks noChangeArrowheads="1"/>
          </p:cNvSpPr>
          <p:nvPr/>
        </p:nvSpPr>
        <p:spPr bwMode="auto">
          <a:xfrm>
            <a:off x="5424488" y="201613"/>
            <a:ext cx="2074862" cy="708025"/>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Discuss</a:t>
            </a:r>
          </a:p>
        </p:txBody>
      </p:sp>
      <p:sp>
        <p:nvSpPr>
          <p:cNvPr id="24582" name="Text Box 6"/>
          <p:cNvSpPr txBox="1">
            <a:spLocks noChangeArrowheads="1"/>
          </p:cNvSpPr>
          <p:nvPr/>
        </p:nvSpPr>
        <p:spPr bwMode="auto">
          <a:xfrm>
            <a:off x="477838" y="882650"/>
            <a:ext cx="4584700" cy="1089025"/>
          </a:xfrm>
          <a:prstGeom prst="rect">
            <a:avLst/>
          </a:prstGeom>
          <a:noFill/>
          <a:ln w="9525">
            <a:noFill/>
            <a:miter lim="800000"/>
            <a:headEnd/>
            <a:tailEnd/>
          </a:ln>
        </p:spPr>
        <p:txBody>
          <a:bodyPr>
            <a:spAutoFit/>
          </a:bodyPr>
          <a:lstStyle/>
          <a:p>
            <a:pPr marL="285750" indent="-285750">
              <a:lnSpc>
                <a:spcPct val="90000"/>
              </a:lnSpc>
              <a:buSzPct val="100000"/>
              <a:buFontTx/>
              <a:buBlip>
                <a:blip r:embed="rId3"/>
              </a:buBlip>
            </a:pPr>
            <a:r>
              <a:rPr lang="en-US">
                <a:solidFill>
                  <a:srgbClr val="404040"/>
                </a:solidFill>
                <a:ea typeface="ＭＳ Ｐゴシック" pitchFamily="34" charset="-128"/>
              </a:rPr>
              <a:t>In the customer service world the word “BUT” is thought of as the BIG ERASER. What do customers think when this killer word is said?</a:t>
            </a:r>
          </a:p>
        </p:txBody>
      </p:sp>
      <p:sp>
        <p:nvSpPr>
          <p:cNvPr id="24583" name="Text Box 7"/>
          <p:cNvSpPr txBox="1">
            <a:spLocks noChangeArrowheads="1"/>
          </p:cNvSpPr>
          <p:nvPr/>
        </p:nvSpPr>
        <p:spPr bwMode="auto">
          <a:xfrm>
            <a:off x="5776913" y="1687513"/>
            <a:ext cx="3095625" cy="1089025"/>
          </a:xfrm>
          <a:prstGeom prst="rect">
            <a:avLst/>
          </a:prstGeom>
          <a:noFill/>
          <a:ln w="9525">
            <a:noFill/>
            <a:miter lim="800000"/>
            <a:headEnd/>
            <a:tailEnd/>
          </a:ln>
        </p:spPr>
        <p:txBody>
          <a:bodyPr>
            <a:spAutoFit/>
          </a:bodyPr>
          <a:lstStyle/>
          <a:p>
            <a:pPr marL="285750" indent="-285750">
              <a:lnSpc>
                <a:spcPct val="90000"/>
              </a:lnSpc>
              <a:buSzPct val="100000"/>
              <a:buFontTx/>
              <a:buBlip>
                <a:blip r:embed="rId3"/>
              </a:buBlip>
            </a:pPr>
            <a:r>
              <a:rPr lang="en-US">
                <a:solidFill>
                  <a:srgbClr val="404040"/>
                </a:solidFill>
                <a:ea typeface="ＭＳ Ｐゴシック" pitchFamily="34" charset="-128"/>
              </a:rPr>
              <a:t>Why does the Telephone Doctor call these killer words: “Yes, BUT…” – THE TWO STAGE NO?</a:t>
            </a:r>
          </a:p>
        </p:txBody>
      </p:sp>
      <p:sp>
        <p:nvSpPr>
          <p:cNvPr id="24584" name="Text Box 8"/>
          <p:cNvSpPr txBox="1">
            <a:spLocks noChangeArrowheads="1"/>
          </p:cNvSpPr>
          <p:nvPr/>
        </p:nvSpPr>
        <p:spPr bwMode="auto">
          <a:xfrm>
            <a:off x="671513" y="4506913"/>
            <a:ext cx="3857625" cy="1089025"/>
          </a:xfrm>
          <a:prstGeom prst="rect">
            <a:avLst/>
          </a:prstGeom>
          <a:noFill/>
          <a:ln w="9525">
            <a:noFill/>
            <a:miter lim="800000"/>
            <a:headEnd/>
            <a:tailEnd/>
          </a:ln>
        </p:spPr>
        <p:txBody>
          <a:bodyPr>
            <a:spAutoFit/>
          </a:bodyPr>
          <a:lstStyle/>
          <a:p>
            <a:pPr marL="285750" indent="-285750">
              <a:lnSpc>
                <a:spcPct val="90000"/>
              </a:lnSpc>
              <a:buSzPct val="100000"/>
              <a:buFontTx/>
              <a:buBlip>
                <a:blip r:embed="rId3"/>
              </a:buBlip>
            </a:pPr>
            <a:r>
              <a:rPr lang="en-US">
                <a:solidFill>
                  <a:srgbClr val="404040"/>
                </a:solidFill>
                <a:ea typeface="ＭＳ Ｐゴシック" pitchFamily="34" charset="-128"/>
              </a:rPr>
              <a:t>Name a few buffer phrases, which will smooth/soften our verbiage and replace “Yes, but…”</a:t>
            </a:r>
          </a:p>
        </p:txBody>
      </p:sp>
      <p:pic>
        <p:nvPicPr>
          <p:cNvPr id="9" name="Picture 8" descr="Yes but 1.JPG"/>
          <p:cNvPicPr>
            <a:picLocks noChangeAspect="1"/>
          </p:cNvPicPr>
          <p:nvPr/>
        </p:nvPicPr>
        <p:blipFill>
          <a:blip r:embed="rId4" cstate="email"/>
          <a:stretch>
            <a:fillRect/>
          </a:stretch>
        </p:blipFill>
        <p:spPr>
          <a:xfrm>
            <a:off x="2454102" y="2141157"/>
            <a:ext cx="3137072" cy="1859344"/>
          </a:xfrm>
          <a:prstGeom prst="rect">
            <a:avLst/>
          </a:prstGeom>
          <a:effectLst>
            <a:reflection blurRad="6350" stA="52000" endA="300" endPos="35000" dir="5400000" sy="-100000" algn="bl" rotWithShape="0"/>
          </a:effectLst>
        </p:spPr>
      </p:pic>
      <p:pic>
        <p:nvPicPr>
          <p:cNvPr id="10" name="Picture 9" descr="Yes but 2.JPG"/>
          <p:cNvPicPr>
            <a:picLocks noChangeAspect="1"/>
          </p:cNvPicPr>
          <p:nvPr/>
        </p:nvPicPr>
        <p:blipFill>
          <a:blip r:embed="rId5" cstate="email"/>
          <a:stretch>
            <a:fillRect/>
          </a:stretch>
        </p:blipFill>
        <p:spPr>
          <a:xfrm>
            <a:off x="5014912" y="3365461"/>
            <a:ext cx="2119077" cy="2178089"/>
          </a:xfrm>
          <a:prstGeom prst="rect">
            <a:avLst/>
          </a:prstGeom>
          <a:effectLst>
            <a:reflection blurRad="6350" stA="52000" endA="300" endPos="3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4582"/>
                                        </p:tgtEl>
                                        <p:attrNameLst>
                                          <p:attrName>style.visibility</p:attrName>
                                        </p:attrNameLst>
                                      </p:cBhvr>
                                      <p:to>
                                        <p:strVal val="visible"/>
                                      </p:to>
                                    </p:set>
                                    <p:animEffect transition="in" filter="slide(fromBottom)">
                                      <p:cBhvr>
                                        <p:cTn id="7" dur="500"/>
                                        <p:tgtEl>
                                          <p:spTgt spid="2458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4583"/>
                                        </p:tgtEl>
                                        <p:attrNameLst>
                                          <p:attrName>style.visibility</p:attrName>
                                        </p:attrNameLst>
                                      </p:cBhvr>
                                      <p:to>
                                        <p:strVal val="visible"/>
                                      </p:to>
                                    </p:set>
                                    <p:animEffect transition="in" filter="slide(fromBottom)">
                                      <p:cBhvr>
                                        <p:cTn id="12" dur="500"/>
                                        <p:tgtEl>
                                          <p:spTgt spid="24583"/>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4584"/>
                                        </p:tgtEl>
                                        <p:attrNameLst>
                                          <p:attrName>style.visibility</p:attrName>
                                        </p:attrNameLst>
                                      </p:cBhvr>
                                      <p:to>
                                        <p:strVal val="visible"/>
                                      </p:to>
                                    </p:set>
                                    <p:animEffect transition="in" filter="slide(fromBottom)">
                                      <p:cBhvr>
                                        <p:cTn id="17" dur="500"/>
                                        <p:tgtEl>
                                          <p:spTgt spid="245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2" grpId="0" autoUpdateAnimBg="0"/>
      <p:bldP spid="24583" grpId="0" autoUpdateAnimBg="0"/>
      <p:bldP spid="24584"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365125"/>
            <a:ext cx="9144000" cy="708025"/>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Telephone Doctor® Prescription</a:t>
            </a:r>
          </a:p>
        </p:txBody>
      </p:sp>
      <p:sp>
        <p:nvSpPr>
          <p:cNvPr id="38914" name="Text Box 3"/>
          <p:cNvSpPr txBox="1">
            <a:spLocks noChangeArrowheads="1"/>
          </p:cNvSpPr>
          <p:nvPr/>
        </p:nvSpPr>
        <p:spPr bwMode="auto">
          <a:xfrm>
            <a:off x="477838" y="1481138"/>
            <a:ext cx="8229600" cy="1016000"/>
          </a:xfrm>
          <a:prstGeom prst="rect">
            <a:avLst/>
          </a:prstGeom>
          <a:noFill/>
          <a:ln w="9525">
            <a:noFill/>
            <a:miter lim="800000"/>
            <a:headEnd/>
            <a:tailEnd/>
          </a:ln>
        </p:spPr>
        <p:txBody>
          <a:bodyPr>
            <a:spAutoFit/>
          </a:bodyPr>
          <a:lstStyle/>
          <a:p>
            <a:pPr marL="342900" indent="-342900">
              <a:spcBef>
                <a:spcPct val="50000"/>
              </a:spcBef>
              <a:buSzPct val="100000"/>
              <a:buFontTx/>
              <a:buBlip>
                <a:blip r:embed="rId2"/>
              </a:buBlip>
            </a:pPr>
            <a:r>
              <a:rPr lang="en-US" sz="2400">
                <a:solidFill>
                  <a:srgbClr val="404040"/>
                </a:solidFill>
                <a:ea typeface="ＭＳ Ｐゴシック" pitchFamily="34" charset="-128"/>
              </a:rPr>
              <a:t>State the customer’s options.</a:t>
            </a:r>
          </a:p>
          <a:p>
            <a:pPr marL="342900" indent="-342900">
              <a:spcBef>
                <a:spcPct val="50000"/>
              </a:spcBef>
              <a:buSzPct val="100000"/>
              <a:buFontTx/>
              <a:buBlip>
                <a:blip r:embed="rId2"/>
              </a:buBlip>
            </a:pPr>
            <a:r>
              <a:rPr lang="en-US" sz="2400">
                <a:solidFill>
                  <a:srgbClr val="404040"/>
                </a:solidFill>
                <a:ea typeface="ＭＳ Ｐゴシック" pitchFamily="34" charset="-128"/>
              </a:rPr>
              <a:t> Avoid this “Two Stage No.”</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490538" y="355600"/>
            <a:ext cx="8202612" cy="708025"/>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Key Point </a:t>
            </a: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#7:</a:t>
            </a:r>
            <a:endPar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endParaRPr>
          </a:p>
        </p:txBody>
      </p:sp>
      <p:sp>
        <p:nvSpPr>
          <p:cNvPr id="39938" name="Rectangle 3"/>
          <p:cNvSpPr>
            <a:spLocks noChangeArrowheads="1"/>
          </p:cNvSpPr>
          <p:nvPr/>
        </p:nvSpPr>
        <p:spPr bwMode="auto">
          <a:xfrm>
            <a:off x="0" y="2197100"/>
            <a:ext cx="9144000" cy="769938"/>
          </a:xfrm>
          <a:prstGeom prst="rect">
            <a:avLst/>
          </a:prstGeom>
          <a:noFill/>
          <a:ln w="9525">
            <a:noFill/>
            <a:miter lim="800000"/>
            <a:headEnd/>
            <a:tailEnd/>
          </a:ln>
        </p:spPr>
        <p:txBody>
          <a:bodyPr>
            <a:spAutoFit/>
          </a:bodyPr>
          <a:lstStyle/>
          <a:p>
            <a:pPr algn="ctr"/>
            <a:r>
              <a:rPr lang="en-US" sz="4400">
                <a:solidFill>
                  <a:srgbClr val="404040"/>
                </a:solidFill>
                <a:ea typeface="ＭＳ Ｐゴシック" pitchFamily="34" charset="-128"/>
              </a:rPr>
              <a:t>Sorry, That’s Our Policy.</a:t>
            </a:r>
          </a:p>
        </p:txBody>
      </p:sp>
      <p:sp>
        <p:nvSpPr>
          <p:cNvPr id="23556" name="Line 4"/>
          <p:cNvSpPr>
            <a:spLocks noChangeShapeType="1"/>
          </p:cNvSpPr>
          <p:nvPr/>
        </p:nvSpPr>
        <p:spPr bwMode="auto">
          <a:xfrm>
            <a:off x="1258888" y="4214813"/>
            <a:ext cx="6732587" cy="0"/>
          </a:xfrm>
          <a:prstGeom prst="line">
            <a:avLst/>
          </a:prstGeom>
          <a:noFill/>
          <a:ln w="57150">
            <a:solidFill>
              <a:srgbClr val="FF9900"/>
            </a:solidFill>
            <a:round/>
            <a:headEnd type="diamond" w="med" len="med"/>
            <a:tailEnd type="diamond"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3556"/>
                                        </p:tgtEl>
                                        <p:attrNameLst>
                                          <p:attrName>style.visibility</p:attrName>
                                        </p:attrNameLst>
                                      </p:cBhvr>
                                      <p:to>
                                        <p:strVal val="visible"/>
                                      </p:to>
                                    </p:set>
                                    <p:anim calcmode="lin" valueType="num">
                                      <p:cBhvr>
                                        <p:cTn id="7" dur="500" fill="hold"/>
                                        <p:tgtEl>
                                          <p:spTgt spid="23556"/>
                                        </p:tgtEl>
                                        <p:attrNameLst>
                                          <p:attrName>ppt_w</p:attrName>
                                        </p:attrNameLst>
                                      </p:cBhvr>
                                      <p:tavLst>
                                        <p:tav tm="0">
                                          <p:val>
                                            <p:fltVal val="0"/>
                                          </p:val>
                                        </p:tav>
                                        <p:tav tm="100000">
                                          <p:val>
                                            <p:strVal val="#ppt_w"/>
                                          </p:val>
                                        </p:tav>
                                      </p:tavLst>
                                    </p:anim>
                                    <p:anim calcmode="lin" valueType="num">
                                      <p:cBhvr>
                                        <p:cTn id="8" dur="500" fill="hold"/>
                                        <p:tgtEl>
                                          <p:spTgt spid="2355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Text Box 5"/>
          <p:cNvSpPr txBox="1">
            <a:spLocks noChangeArrowheads="1"/>
          </p:cNvSpPr>
          <p:nvPr/>
        </p:nvSpPr>
        <p:spPr bwMode="auto">
          <a:xfrm>
            <a:off x="5424488" y="201613"/>
            <a:ext cx="2074862" cy="708025"/>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Discuss</a:t>
            </a:r>
          </a:p>
        </p:txBody>
      </p:sp>
      <p:sp>
        <p:nvSpPr>
          <p:cNvPr id="24582" name="Text Box 6"/>
          <p:cNvSpPr txBox="1">
            <a:spLocks noChangeArrowheads="1"/>
          </p:cNvSpPr>
          <p:nvPr/>
        </p:nvSpPr>
        <p:spPr bwMode="auto">
          <a:xfrm>
            <a:off x="4800600" y="1468438"/>
            <a:ext cx="4133850" cy="1089025"/>
          </a:xfrm>
          <a:prstGeom prst="rect">
            <a:avLst/>
          </a:prstGeom>
          <a:noFill/>
          <a:ln w="9525">
            <a:noFill/>
            <a:miter lim="800000"/>
            <a:headEnd/>
            <a:tailEnd/>
          </a:ln>
        </p:spPr>
        <p:txBody>
          <a:bodyPr>
            <a:spAutoFit/>
          </a:bodyPr>
          <a:lstStyle/>
          <a:p>
            <a:pPr marL="285750" indent="-285750">
              <a:lnSpc>
                <a:spcPct val="90000"/>
              </a:lnSpc>
              <a:buSzPct val="100000"/>
              <a:buFontTx/>
              <a:buBlip>
                <a:blip r:embed="rId3"/>
              </a:buBlip>
            </a:pPr>
            <a:r>
              <a:rPr lang="en-US">
                <a:solidFill>
                  <a:srgbClr val="404040"/>
                </a:solidFill>
                <a:ea typeface="ＭＳ Ｐゴシック" pitchFamily="34" charset="-128"/>
              </a:rPr>
              <a:t>We’ve all heard it! Think back to an experience when you were told by a business, “Sorry, That’s our policy.” How did you feel?</a:t>
            </a:r>
          </a:p>
        </p:txBody>
      </p:sp>
      <p:sp>
        <p:nvSpPr>
          <p:cNvPr id="24583" name="Text Box 7"/>
          <p:cNvSpPr txBox="1">
            <a:spLocks noChangeArrowheads="1"/>
          </p:cNvSpPr>
          <p:nvPr/>
        </p:nvSpPr>
        <p:spPr bwMode="auto">
          <a:xfrm>
            <a:off x="671513" y="3840163"/>
            <a:ext cx="5457825" cy="1090612"/>
          </a:xfrm>
          <a:prstGeom prst="rect">
            <a:avLst/>
          </a:prstGeom>
          <a:noFill/>
          <a:ln w="9525">
            <a:noFill/>
            <a:miter lim="800000"/>
            <a:headEnd/>
            <a:tailEnd/>
          </a:ln>
        </p:spPr>
        <p:txBody>
          <a:bodyPr>
            <a:spAutoFit/>
          </a:bodyPr>
          <a:lstStyle/>
          <a:p>
            <a:pPr marL="285750" indent="-285750">
              <a:lnSpc>
                <a:spcPct val="90000"/>
              </a:lnSpc>
              <a:buSzPct val="100000"/>
              <a:buFontTx/>
              <a:buBlip>
                <a:blip r:embed="rId3"/>
              </a:buBlip>
            </a:pPr>
            <a:r>
              <a:rPr lang="en-US">
                <a:solidFill>
                  <a:srgbClr val="404040"/>
                </a:solidFill>
                <a:ea typeface="ＭＳ Ｐゴシック" pitchFamily="34" charset="-128"/>
              </a:rPr>
              <a:t>In most cases, an employee is simply stating a policy, rules or regulations as an explanation. So what’s wrong with restating company information back to your customers?</a:t>
            </a:r>
          </a:p>
        </p:txBody>
      </p:sp>
      <p:sp>
        <p:nvSpPr>
          <p:cNvPr id="24584" name="Text Box 8"/>
          <p:cNvSpPr txBox="1">
            <a:spLocks noChangeArrowheads="1"/>
          </p:cNvSpPr>
          <p:nvPr/>
        </p:nvSpPr>
        <p:spPr bwMode="auto">
          <a:xfrm>
            <a:off x="671513" y="5346700"/>
            <a:ext cx="3857625" cy="841375"/>
          </a:xfrm>
          <a:prstGeom prst="rect">
            <a:avLst/>
          </a:prstGeom>
          <a:noFill/>
          <a:ln w="9525">
            <a:noFill/>
            <a:miter lim="800000"/>
            <a:headEnd/>
            <a:tailEnd/>
          </a:ln>
        </p:spPr>
        <p:txBody>
          <a:bodyPr>
            <a:spAutoFit/>
          </a:bodyPr>
          <a:lstStyle/>
          <a:p>
            <a:pPr marL="285750" indent="-285750">
              <a:lnSpc>
                <a:spcPct val="90000"/>
              </a:lnSpc>
              <a:buSzPct val="100000"/>
              <a:buFontTx/>
              <a:buBlip>
                <a:blip r:embed="rId3"/>
              </a:buBlip>
            </a:pPr>
            <a:r>
              <a:rPr lang="en-US">
                <a:solidFill>
                  <a:srgbClr val="404040"/>
                </a:solidFill>
                <a:ea typeface="ＭＳ Ｐゴシック" pitchFamily="34" charset="-128"/>
              </a:rPr>
              <a:t>What other forms of “Sorry, That’s our policy” also alienate customers?</a:t>
            </a:r>
          </a:p>
        </p:txBody>
      </p:sp>
      <p:pic>
        <p:nvPicPr>
          <p:cNvPr id="8" name="Picture 7" descr="Policy 1.JPG"/>
          <p:cNvPicPr>
            <a:picLocks noChangeAspect="1"/>
          </p:cNvPicPr>
          <p:nvPr/>
        </p:nvPicPr>
        <p:blipFill>
          <a:blip r:embed="rId4" cstate="email"/>
          <a:stretch>
            <a:fillRect/>
          </a:stretch>
        </p:blipFill>
        <p:spPr>
          <a:xfrm>
            <a:off x="1185862" y="676275"/>
            <a:ext cx="3267075" cy="2119463"/>
          </a:xfrm>
          <a:prstGeom prst="rect">
            <a:avLst/>
          </a:prstGeom>
          <a:effectLst>
            <a:reflection blurRad="6350" stA="52000" endA="300" endPos="35000" dir="5400000" sy="-100000" algn="bl" rotWithShape="0"/>
          </a:effectLst>
        </p:spPr>
      </p:pic>
      <p:pic>
        <p:nvPicPr>
          <p:cNvPr id="11" name="Picture 10" descr="Policy 3.JPG"/>
          <p:cNvPicPr>
            <a:picLocks noChangeAspect="1"/>
          </p:cNvPicPr>
          <p:nvPr/>
        </p:nvPicPr>
        <p:blipFill>
          <a:blip r:embed="rId5" cstate="email"/>
          <a:stretch>
            <a:fillRect/>
          </a:stretch>
        </p:blipFill>
        <p:spPr>
          <a:xfrm>
            <a:off x="6650951" y="3340817"/>
            <a:ext cx="2092538" cy="1997638"/>
          </a:xfrm>
          <a:prstGeom prst="rect">
            <a:avLst/>
          </a:prstGeom>
          <a:effectLst>
            <a:reflection blurRad="6350" stA="52000" endA="300" endPos="3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4582"/>
                                        </p:tgtEl>
                                        <p:attrNameLst>
                                          <p:attrName>style.visibility</p:attrName>
                                        </p:attrNameLst>
                                      </p:cBhvr>
                                      <p:to>
                                        <p:strVal val="visible"/>
                                      </p:to>
                                    </p:set>
                                    <p:animEffect transition="in" filter="slide(fromBottom)">
                                      <p:cBhvr>
                                        <p:cTn id="7" dur="500"/>
                                        <p:tgtEl>
                                          <p:spTgt spid="2458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4583"/>
                                        </p:tgtEl>
                                        <p:attrNameLst>
                                          <p:attrName>style.visibility</p:attrName>
                                        </p:attrNameLst>
                                      </p:cBhvr>
                                      <p:to>
                                        <p:strVal val="visible"/>
                                      </p:to>
                                    </p:set>
                                    <p:animEffect transition="in" filter="slide(fromBottom)">
                                      <p:cBhvr>
                                        <p:cTn id="12" dur="500"/>
                                        <p:tgtEl>
                                          <p:spTgt spid="24583"/>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4584"/>
                                        </p:tgtEl>
                                        <p:attrNameLst>
                                          <p:attrName>style.visibility</p:attrName>
                                        </p:attrNameLst>
                                      </p:cBhvr>
                                      <p:to>
                                        <p:strVal val="visible"/>
                                      </p:to>
                                    </p:set>
                                    <p:animEffect transition="in" filter="slide(fromBottom)">
                                      <p:cBhvr>
                                        <p:cTn id="17" dur="500"/>
                                        <p:tgtEl>
                                          <p:spTgt spid="245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2" grpId="0" autoUpdateAnimBg="0"/>
      <p:bldP spid="24583" grpId="0" autoUpdateAnimBg="0"/>
      <p:bldP spid="24584"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365125"/>
            <a:ext cx="9144000" cy="708025"/>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Telephone Doctor® Prescription</a:t>
            </a:r>
          </a:p>
        </p:txBody>
      </p:sp>
      <p:sp>
        <p:nvSpPr>
          <p:cNvPr id="43010" name="Text Box 3"/>
          <p:cNvSpPr txBox="1">
            <a:spLocks noChangeArrowheads="1"/>
          </p:cNvSpPr>
          <p:nvPr/>
        </p:nvSpPr>
        <p:spPr bwMode="auto">
          <a:xfrm>
            <a:off x="477838" y="1481138"/>
            <a:ext cx="8229600" cy="1938337"/>
          </a:xfrm>
          <a:prstGeom prst="rect">
            <a:avLst/>
          </a:prstGeom>
          <a:noFill/>
          <a:ln w="9525">
            <a:noFill/>
            <a:miter lim="800000"/>
            <a:headEnd/>
            <a:tailEnd/>
          </a:ln>
        </p:spPr>
        <p:txBody>
          <a:bodyPr>
            <a:spAutoFit/>
          </a:bodyPr>
          <a:lstStyle/>
          <a:p>
            <a:pPr marL="342900" indent="-342900">
              <a:spcBef>
                <a:spcPct val="50000"/>
              </a:spcBef>
              <a:buSzPct val="100000"/>
              <a:buFontTx/>
              <a:buBlip>
                <a:blip r:embed="rId2"/>
              </a:buBlip>
            </a:pPr>
            <a:r>
              <a:rPr lang="en-US" sz="2400">
                <a:solidFill>
                  <a:srgbClr val="404040"/>
                </a:solidFill>
                <a:ea typeface="ＭＳ Ｐゴシック" pitchFamily="34" charset="-128"/>
              </a:rPr>
              <a:t>Customers aren’t interested in your company’s policies.</a:t>
            </a:r>
          </a:p>
          <a:p>
            <a:pPr marL="342900" indent="-342900">
              <a:spcBef>
                <a:spcPct val="50000"/>
              </a:spcBef>
              <a:buSzPct val="100000"/>
              <a:buFontTx/>
              <a:buBlip>
                <a:blip r:embed="rId2"/>
              </a:buBlip>
            </a:pPr>
            <a:r>
              <a:rPr lang="en-US" sz="2400">
                <a:solidFill>
                  <a:srgbClr val="404040"/>
                </a:solidFill>
                <a:ea typeface="ＭＳ Ｐゴシック" pitchFamily="34" charset="-128"/>
              </a:rPr>
              <a:t> Look for solutions to the problems.</a:t>
            </a:r>
          </a:p>
          <a:p>
            <a:pPr marL="342900" indent="-342900">
              <a:spcBef>
                <a:spcPct val="50000"/>
              </a:spcBef>
              <a:buSzPct val="100000"/>
              <a:buFontTx/>
              <a:buBlip>
                <a:blip r:embed="rId2"/>
              </a:buBlip>
            </a:pPr>
            <a:r>
              <a:rPr lang="en-US" sz="2400">
                <a:solidFill>
                  <a:srgbClr val="404040"/>
                </a:solidFill>
                <a:ea typeface="ＭＳ Ｐゴシック" pitchFamily="34" charset="-128"/>
              </a:rPr>
              <a:t> Exceptions can sometimes be made to prevent alienating customers.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490538" y="355600"/>
            <a:ext cx="8202612" cy="708025"/>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Key Point </a:t>
            </a: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#8:</a:t>
            </a:r>
            <a:endPar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endParaRPr>
          </a:p>
        </p:txBody>
      </p:sp>
      <p:sp>
        <p:nvSpPr>
          <p:cNvPr id="44034" name="Rectangle 3"/>
          <p:cNvSpPr>
            <a:spLocks noChangeArrowheads="1"/>
          </p:cNvSpPr>
          <p:nvPr/>
        </p:nvSpPr>
        <p:spPr bwMode="auto">
          <a:xfrm>
            <a:off x="0" y="2197100"/>
            <a:ext cx="9144000" cy="769938"/>
          </a:xfrm>
          <a:prstGeom prst="rect">
            <a:avLst/>
          </a:prstGeom>
          <a:noFill/>
          <a:ln w="9525">
            <a:noFill/>
            <a:miter lim="800000"/>
            <a:headEnd/>
            <a:tailEnd/>
          </a:ln>
        </p:spPr>
        <p:txBody>
          <a:bodyPr>
            <a:spAutoFit/>
          </a:bodyPr>
          <a:lstStyle/>
          <a:p>
            <a:pPr algn="ctr"/>
            <a:r>
              <a:rPr lang="en-US" sz="4400">
                <a:solidFill>
                  <a:srgbClr val="404040"/>
                </a:solidFill>
                <a:ea typeface="ＭＳ Ｐゴシック" pitchFamily="34" charset="-128"/>
              </a:rPr>
              <a:t>You Don’t Understand</a:t>
            </a:r>
          </a:p>
        </p:txBody>
      </p:sp>
      <p:sp>
        <p:nvSpPr>
          <p:cNvPr id="23556" name="Line 4"/>
          <p:cNvSpPr>
            <a:spLocks noChangeShapeType="1"/>
          </p:cNvSpPr>
          <p:nvPr/>
        </p:nvSpPr>
        <p:spPr bwMode="auto">
          <a:xfrm>
            <a:off x="1258888" y="4214813"/>
            <a:ext cx="6732587" cy="0"/>
          </a:xfrm>
          <a:prstGeom prst="line">
            <a:avLst/>
          </a:prstGeom>
          <a:noFill/>
          <a:ln w="57150">
            <a:solidFill>
              <a:srgbClr val="FF9900"/>
            </a:solidFill>
            <a:round/>
            <a:headEnd type="diamond" w="med" len="med"/>
            <a:tailEnd type="diamond"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3556"/>
                                        </p:tgtEl>
                                        <p:attrNameLst>
                                          <p:attrName>style.visibility</p:attrName>
                                        </p:attrNameLst>
                                      </p:cBhvr>
                                      <p:to>
                                        <p:strVal val="visible"/>
                                      </p:to>
                                    </p:set>
                                    <p:anim calcmode="lin" valueType="num">
                                      <p:cBhvr>
                                        <p:cTn id="7" dur="500" fill="hold"/>
                                        <p:tgtEl>
                                          <p:spTgt spid="23556"/>
                                        </p:tgtEl>
                                        <p:attrNameLst>
                                          <p:attrName>ppt_w</p:attrName>
                                        </p:attrNameLst>
                                      </p:cBhvr>
                                      <p:tavLst>
                                        <p:tav tm="0">
                                          <p:val>
                                            <p:fltVal val="0"/>
                                          </p:val>
                                        </p:tav>
                                        <p:tav tm="100000">
                                          <p:val>
                                            <p:strVal val="#ppt_w"/>
                                          </p:val>
                                        </p:tav>
                                      </p:tavLst>
                                    </p:anim>
                                    <p:anim calcmode="lin" valueType="num">
                                      <p:cBhvr>
                                        <p:cTn id="8" dur="500" fill="hold"/>
                                        <p:tgtEl>
                                          <p:spTgt spid="2355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Text Box 5"/>
          <p:cNvSpPr txBox="1">
            <a:spLocks noChangeArrowheads="1"/>
          </p:cNvSpPr>
          <p:nvPr/>
        </p:nvSpPr>
        <p:spPr bwMode="auto">
          <a:xfrm>
            <a:off x="3495675" y="258763"/>
            <a:ext cx="2074863" cy="708025"/>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Discuss</a:t>
            </a:r>
          </a:p>
        </p:txBody>
      </p:sp>
      <p:sp>
        <p:nvSpPr>
          <p:cNvPr id="24582" name="Text Box 6"/>
          <p:cNvSpPr txBox="1">
            <a:spLocks noChangeArrowheads="1"/>
          </p:cNvSpPr>
          <p:nvPr/>
        </p:nvSpPr>
        <p:spPr bwMode="auto">
          <a:xfrm>
            <a:off x="671513" y="1497013"/>
            <a:ext cx="4133850" cy="839787"/>
          </a:xfrm>
          <a:prstGeom prst="rect">
            <a:avLst/>
          </a:prstGeom>
          <a:noFill/>
          <a:ln w="9525">
            <a:noFill/>
            <a:miter lim="800000"/>
            <a:headEnd/>
            <a:tailEnd/>
          </a:ln>
        </p:spPr>
        <p:txBody>
          <a:bodyPr>
            <a:spAutoFit/>
          </a:bodyPr>
          <a:lstStyle/>
          <a:p>
            <a:pPr marL="285750" indent="-285750">
              <a:lnSpc>
                <a:spcPct val="90000"/>
              </a:lnSpc>
              <a:buSzPct val="100000"/>
              <a:buFontTx/>
              <a:buBlip>
                <a:blip r:embed="rId3"/>
              </a:buBlip>
            </a:pPr>
            <a:r>
              <a:rPr lang="en-US">
                <a:solidFill>
                  <a:srgbClr val="404040"/>
                </a:solidFill>
                <a:ea typeface="ＭＳ Ｐゴシック" pitchFamily="34" charset="-128"/>
              </a:rPr>
              <a:t>What are some of the reasons customers don’t understand directions offered by employees?</a:t>
            </a:r>
          </a:p>
        </p:txBody>
      </p:sp>
      <p:sp>
        <p:nvSpPr>
          <p:cNvPr id="24583" name="Text Box 7"/>
          <p:cNvSpPr txBox="1">
            <a:spLocks noChangeArrowheads="1"/>
          </p:cNvSpPr>
          <p:nvPr/>
        </p:nvSpPr>
        <p:spPr bwMode="auto">
          <a:xfrm>
            <a:off x="4200525" y="3625850"/>
            <a:ext cx="4714875" cy="841375"/>
          </a:xfrm>
          <a:prstGeom prst="rect">
            <a:avLst/>
          </a:prstGeom>
          <a:noFill/>
          <a:ln w="9525">
            <a:noFill/>
            <a:miter lim="800000"/>
            <a:headEnd/>
            <a:tailEnd/>
          </a:ln>
        </p:spPr>
        <p:txBody>
          <a:bodyPr>
            <a:spAutoFit/>
          </a:bodyPr>
          <a:lstStyle/>
          <a:p>
            <a:pPr marL="285750" indent="-285750">
              <a:lnSpc>
                <a:spcPct val="90000"/>
              </a:lnSpc>
              <a:buSzPct val="100000"/>
              <a:buFontTx/>
              <a:buBlip>
                <a:blip r:embed="rId3"/>
              </a:buBlip>
            </a:pPr>
            <a:r>
              <a:rPr lang="en-US">
                <a:solidFill>
                  <a:srgbClr val="404040"/>
                </a:solidFill>
                <a:ea typeface="ＭＳ Ｐゴシック" pitchFamily="34" charset="-128"/>
              </a:rPr>
              <a:t>Why isn’t it effective to repeat the same directions over again to a customer that doesn’t understand?</a:t>
            </a:r>
          </a:p>
        </p:txBody>
      </p:sp>
      <p:sp>
        <p:nvSpPr>
          <p:cNvPr id="24584" name="Text Box 8"/>
          <p:cNvSpPr txBox="1">
            <a:spLocks noChangeArrowheads="1"/>
          </p:cNvSpPr>
          <p:nvPr/>
        </p:nvSpPr>
        <p:spPr bwMode="auto">
          <a:xfrm>
            <a:off x="4200525" y="4646613"/>
            <a:ext cx="4557713" cy="841375"/>
          </a:xfrm>
          <a:prstGeom prst="rect">
            <a:avLst/>
          </a:prstGeom>
          <a:noFill/>
          <a:ln w="9525">
            <a:noFill/>
            <a:miter lim="800000"/>
            <a:headEnd/>
            <a:tailEnd/>
          </a:ln>
        </p:spPr>
        <p:txBody>
          <a:bodyPr>
            <a:spAutoFit/>
          </a:bodyPr>
          <a:lstStyle/>
          <a:p>
            <a:pPr marL="285750" indent="-285750">
              <a:lnSpc>
                <a:spcPct val="90000"/>
              </a:lnSpc>
              <a:buSzPct val="100000"/>
              <a:buFontTx/>
              <a:buBlip>
                <a:blip r:embed="rId3"/>
              </a:buBlip>
            </a:pPr>
            <a:r>
              <a:rPr lang="en-US">
                <a:solidFill>
                  <a:srgbClr val="404040"/>
                </a:solidFill>
                <a:ea typeface="ＭＳ Ｐゴシック" pitchFamily="34" charset="-128"/>
              </a:rPr>
              <a:t>What can you say to bridge the communication gap and replace these killer words?</a:t>
            </a:r>
          </a:p>
        </p:txBody>
      </p:sp>
      <p:pic>
        <p:nvPicPr>
          <p:cNvPr id="9" name="Picture 8" descr="Don't understand 2.JPG"/>
          <p:cNvPicPr>
            <a:picLocks noChangeAspect="1"/>
          </p:cNvPicPr>
          <p:nvPr/>
        </p:nvPicPr>
        <p:blipFill>
          <a:blip r:embed="rId4" cstate="email"/>
          <a:stretch>
            <a:fillRect/>
          </a:stretch>
        </p:blipFill>
        <p:spPr>
          <a:xfrm>
            <a:off x="6015037" y="738188"/>
            <a:ext cx="2028823" cy="2105023"/>
          </a:xfrm>
          <a:prstGeom prst="rect">
            <a:avLst/>
          </a:prstGeom>
          <a:effectLst>
            <a:reflection blurRad="6350" stA="52000" endA="300" endPos="35000" dir="5400000" sy="-100000" algn="bl" rotWithShape="0"/>
          </a:effectLst>
        </p:spPr>
      </p:pic>
      <p:pic>
        <p:nvPicPr>
          <p:cNvPr id="10" name="Picture 9" descr="Don't understand 1.JPG"/>
          <p:cNvPicPr>
            <a:picLocks noChangeAspect="1"/>
          </p:cNvPicPr>
          <p:nvPr/>
        </p:nvPicPr>
        <p:blipFill>
          <a:blip r:embed="rId5" cstate="email"/>
          <a:stretch>
            <a:fillRect/>
          </a:stretch>
        </p:blipFill>
        <p:spPr>
          <a:xfrm>
            <a:off x="671513" y="2862262"/>
            <a:ext cx="3286124" cy="2145319"/>
          </a:xfrm>
          <a:prstGeom prst="rect">
            <a:avLst/>
          </a:prstGeom>
          <a:effectLst>
            <a:reflection blurRad="6350" stA="52000" endA="300" endPos="3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4582"/>
                                        </p:tgtEl>
                                        <p:attrNameLst>
                                          <p:attrName>style.visibility</p:attrName>
                                        </p:attrNameLst>
                                      </p:cBhvr>
                                      <p:to>
                                        <p:strVal val="visible"/>
                                      </p:to>
                                    </p:set>
                                    <p:animEffect transition="in" filter="slide(fromBottom)">
                                      <p:cBhvr>
                                        <p:cTn id="7" dur="500"/>
                                        <p:tgtEl>
                                          <p:spTgt spid="24582"/>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24583"/>
                                        </p:tgtEl>
                                        <p:attrNameLst>
                                          <p:attrName>style.visibility</p:attrName>
                                        </p:attrNameLst>
                                      </p:cBhvr>
                                      <p:to>
                                        <p:strVal val="visible"/>
                                      </p:to>
                                    </p:set>
                                    <p:animEffect transition="in" filter="slide(fromBottom)">
                                      <p:cBhvr>
                                        <p:cTn id="12" dur="500"/>
                                        <p:tgtEl>
                                          <p:spTgt spid="24583"/>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24584"/>
                                        </p:tgtEl>
                                        <p:attrNameLst>
                                          <p:attrName>style.visibility</p:attrName>
                                        </p:attrNameLst>
                                      </p:cBhvr>
                                      <p:to>
                                        <p:strVal val="visible"/>
                                      </p:to>
                                    </p:set>
                                    <p:animEffect transition="in" filter="slide(fromBottom)">
                                      <p:cBhvr>
                                        <p:cTn id="17" dur="500"/>
                                        <p:tgtEl>
                                          <p:spTgt spid="245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2" grpId="0" autoUpdateAnimBg="0"/>
      <p:bldP spid="24583" grpId="0" autoUpdateAnimBg="0"/>
      <p:bldP spid="24584"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365125"/>
            <a:ext cx="9144000" cy="708025"/>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Telephone Doctor® Prescription</a:t>
            </a:r>
          </a:p>
        </p:txBody>
      </p:sp>
      <p:sp>
        <p:nvSpPr>
          <p:cNvPr id="47106" name="Text Box 3"/>
          <p:cNvSpPr txBox="1">
            <a:spLocks noChangeArrowheads="1"/>
          </p:cNvSpPr>
          <p:nvPr/>
        </p:nvSpPr>
        <p:spPr bwMode="auto">
          <a:xfrm>
            <a:off x="477838" y="1481138"/>
            <a:ext cx="8229600" cy="1016000"/>
          </a:xfrm>
          <a:prstGeom prst="rect">
            <a:avLst/>
          </a:prstGeom>
          <a:noFill/>
          <a:ln w="9525">
            <a:noFill/>
            <a:miter lim="800000"/>
            <a:headEnd/>
            <a:tailEnd/>
          </a:ln>
        </p:spPr>
        <p:txBody>
          <a:bodyPr>
            <a:spAutoFit/>
          </a:bodyPr>
          <a:lstStyle/>
          <a:p>
            <a:pPr marL="342900" indent="-342900">
              <a:spcBef>
                <a:spcPct val="50000"/>
              </a:spcBef>
              <a:buSzPct val="100000"/>
              <a:buFontTx/>
              <a:buBlip>
                <a:blip r:embed="rId2"/>
              </a:buBlip>
            </a:pPr>
            <a:r>
              <a:rPr lang="en-US" sz="2400">
                <a:solidFill>
                  <a:srgbClr val="404040"/>
                </a:solidFill>
                <a:ea typeface="ＭＳ Ｐゴシック" pitchFamily="34" charset="-128"/>
              </a:rPr>
              <a:t>It’s our job to explain better.</a:t>
            </a:r>
          </a:p>
          <a:p>
            <a:pPr marL="342900" indent="-342900">
              <a:spcBef>
                <a:spcPct val="50000"/>
              </a:spcBef>
              <a:buSzPct val="100000"/>
              <a:buFontTx/>
              <a:buBlip>
                <a:blip r:embed="rId2"/>
              </a:buBlip>
            </a:pPr>
            <a:r>
              <a:rPr lang="en-US" sz="2400">
                <a:solidFill>
                  <a:srgbClr val="404040"/>
                </a:solidFill>
                <a:ea typeface="ＭＳ Ｐゴシック" pitchFamily="34" charset="-128"/>
              </a:rPr>
              <a:t> Simplify the information and take responsibility.</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4"/>
          <p:cNvSpPr txBox="1">
            <a:spLocks noChangeArrowheads="1"/>
          </p:cNvSpPr>
          <p:nvPr/>
        </p:nvSpPr>
        <p:spPr bwMode="auto">
          <a:xfrm>
            <a:off x="477838" y="254000"/>
            <a:ext cx="8229600" cy="708025"/>
          </a:xfrm>
          <a:prstGeom prst="rect">
            <a:avLst/>
          </a:prstGeom>
          <a:noFill/>
          <a:ln w="9525">
            <a:noFill/>
            <a:miter lim="800000"/>
            <a:headEnd/>
            <a:tailEnd/>
          </a:ln>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SUMMARY OF KEY POINTS</a:t>
            </a:r>
          </a:p>
        </p:txBody>
      </p:sp>
      <p:sp>
        <p:nvSpPr>
          <p:cNvPr id="28678" name="Text Box 6"/>
          <p:cNvSpPr txBox="1">
            <a:spLocks noChangeArrowheads="1"/>
          </p:cNvSpPr>
          <p:nvPr/>
        </p:nvSpPr>
        <p:spPr bwMode="auto">
          <a:xfrm>
            <a:off x="679450" y="911225"/>
            <a:ext cx="8242300" cy="646113"/>
          </a:xfrm>
          <a:prstGeom prst="rect">
            <a:avLst/>
          </a:prstGeom>
          <a:noFill/>
          <a:ln w="9525">
            <a:noFill/>
            <a:miter lim="800000"/>
            <a:headEnd/>
            <a:tailEnd/>
          </a:ln>
        </p:spPr>
        <p:txBody>
          <a:bodyPr>
            <a:spAutoFit/>
          </a:bodyPr>
          <a:lstStyle/>
          <a:p>
            <a:pPr>
              <a:spcBef>
                <a:spcPct val="50000"/>
              </a:spcBef>
            </a:pPr>
            <a:r>
              <a:rPr lang="en-US" sz="2000" b="1">
                <a:solidFill>
                  <a:srgbClr val="FF9900"/>
                </a:solidFill>
                <a:ea typeface="ＭＳ Ｐゴシック" pitchFamily="34" charset="-128"/>
              </a:rPr>
              <a:t>Calm Down </a:t>
            </a:r>
            <a:r>
              <a:rPr lang="en-US" sz="1600">
                <a:solidFill>
                  <a:srgbClr val="404040"/>
                </a:solidFill>
                <a:ea typeface="ＭＳ Ｐゴシック" pitchFamily="34" charset="-128"/>
              </a:rPr>
              <a:t>Expect the opposite to happen. Customers don’t like being told to “Calm Down.” Focus effort on solving the problem.</a:t>
            </a:r>
          </a:p>
        </p:txBody>
      </p:sp>
      <p:sp>
        <p:nvSpPr>
          <p:cNvPr id="11" name="Text Box 6"/>
          <p:cNvSpPr txBox="1">
            <a:spLocks noChangeArrowheads="1"/>
          </p:cNvSpPr>
          <p:nvPr/>
        </p:nvSpPr>
        <p:spPr bwMode="auto">
          <a:xfrm>
            <a:off x="671513" y="1563688"/>
            <a:ext cx="8242300" cy="646112"/>
          </a:xfrm>
          <a:prstGeom prst="rect">
            <a:avLst/>
          </a:prstGeom>
          <a:noFill/>
          <a:ln w="9525">
            <a:noFill/>
            <a:miter lim="800000"/>
            <a:headEnd/>
            <a:tailEnd/>
          </a:ln>
        </p:spPr>
        <p:txBody>
          <a:bodyPr>
            <a:spAutoFit/>
          </a:bodyPr>
          <a:lstStyle/>
          <a:p>
            <a:pPr>
              <a:spcBef>
                <a:spcPct val="50000"/>
              </a:spcBef>
            </a:pPr>
            <a:r>
              <a:rPr lang="en-US" sz="2000" b="1">
                <a:solidFill>
                  <a:srgbClr val="FF9900"/>
                </a:solidFill>
                <a:ea typeface="ＭＳ Ｐゴシック" pitchFamily="34" charset="-128"/>
              </a:rPr>
              <a:t>Can I Be Honest With You? </a:t>
            </a:r>
            <a:r>
              <a:rPr lang="en-US" sz="1600">
                <a:solidFill>
                  <a:srgbClr val="404040"/>
                </a:solidFill>
                <a:ea typeface="ＭＳ Ｐゴシック" pitchFamily="34" charset="-128"/>
              </a:rPr>
              <a:t>Avoid this common credibility buster. Considered social noise. Customers expect the truth.</a:t>
            </a:r>
          </a:p>
        </p:txBody>
      </p:sp>
      <p:sp>
        <p:nvSpPr>
          <p:cNvPr id="12" name="Text Box 6"/>
          <p:cNvSpPr txBox="1">
            <a:spLocks noChangeArrowheads="1"/>
          </p:cNvSpPr>
          <p:nvPr/>
        </p:nvSpPr>
        <p:spPr bwMode="auto">
          <a:xfrm>
            <a:off x="666750" y="2216150"/>
            <a:ext cx="8242300" cy="646113"/>
          </a:xfrm>
          <a:prstGeom prst="rect">
            <a:avLst/>
          </a:prstGeom>
          <a:noFill/>
          <a:ln w="9525">
            <a:noFill/>
            <a:miter lim="800000"/>
            <a:headEnd/>
            <a:tailEnd/>
          </a:ln>
        </p:spPr>
        <p:txBody>
          <a:bodyPr>
            <a:spAutoFit/>
          </a:bodyPr>
          <a:lstStyle/>
          <a:p>
            <a:pPr>
              <a:spcBef>
                <a:spcPct val="50000"/>
              </a:spcBef>
            </a:pPr>
            <a:r>
              <a:rPr lang="en-US" sz="2000" b="1">
                <a:solidFill>
                  <a:srgbClr val="FF9900"/>
                </a:solidFill>
                <a:ea typeface="ＭＳ Ｐゴシック" pitchFamily="34" charset="-128"/>
              </a:rPr>
              <a:t>No Problem </a:t>
            </a:r>
            <a:r>
              <a:rPr lang="en-US" sz="1600">
                <a:solidFill>
                  <a:srgbClr val="404040"/>
                </a:solidFill>
                <a:ea typeface="ＭＳ Ｐゴシック" pitchFamily="34" charset="-128"/>
              </a:rPr>
              <a:t>Is perceived as dismissive to customers. “You’re welcome” is the gold standard for customer service providers.</a:t>
            </a:r>
          </a:p>
        </p:txBody>
      </p:sp>
      <p:sp>
        <p:nvSpPr>
          <p:cNvPr id="13" name="Text Box 6"/>
          <p:cNvSpPr txBox="1">
            <a:spLocks noChangeArrowheads="1"/>
          </p:cNvSpPr>
          <p:nvPr/>
        </p:nvSpPr>
        <p:spPr bwMode="auto">
          <a:xfrm>
            <a:off x="671513" y="2868613"/>
            <a:ext cx="8242300" cy="646112"/>
          </a:xfrm>
          <a:prstGeom prst="rect">
            <a:avLst/>
          </a:prstGeom>
          <a:noFill/>
          <a:ln w="9525">
            <a:noFill/>
            <a:miter lim="800000"/>
            <a:headEnd/>
            <a:tailEnd/>
          </a:ln>
        </p:spPr>
        <p:txBody>
          <a:bodyPr>
            <a:spAutoFit/>
          </a:bodyPr>
          <a:lstStyle/>
          <a:p>
            <a:pPr>
              <a:spcBef>
                <a:spcPct val="50000"/>
              </a:spcBef>
            </a:pPr>
            <a:r>
              <a:rPr lang="en-US" sz="2000" b="1">
                <a:solidFill>
                  <a:srgbClr val="FF9900"/>
                </a:solidFill>
                <a:ea typeface="ＭＳ Ｐゴシック" pitchFamily="34" charset="-128"/>
              </a:rPr>
              <a:t>Our Computers Are Slow </a:t>
            </a:r>
            <a:r>
              <a:rPr lang="en-US" sz="1600">
                <a:solidFill>
                  <a:srgbClr val="404040"/>
                </a:solidFill>
                <a:ea typeface="ＭＳ Ｐゴシック" pitchFamily="34" charset="-128"/>
              </a:rPr>
              <a:t>There is no value in sharing negatives. Offer solutions not excuses.</a:t>
            </a:r>
          </a:p>
        </p:txBody>
      </p:sp>
      <p:sp>
        <p:nvSpPr>
          <p:cNvPr id="14" name="Text Box 6"/>
          <p:cNvSpPr txBox="1">
            <a:spLocks noChangeArrowheads="1"/>
          </p:cNvSpPr>
          <p:nvPr/>
        </p:nvSpPr>
        <p:spPr bwMode="auto">
          <a:xfrm>
            <a:off x="671513" y="3482975"/>
            <a:ext cx="8242300" cy="646113"/>
          </a:xfrm>
          <a:prstGeom prst="rect">
            <a:avLst/>
          </a:prstGeom>
          <a:noFill/>
          <a:ln w="9525">
            <a:noFill/>
            <a:miter lim="800000"/>
            <a:headEnd/>
            <a:tailEnd/>
          </a:ln>
        </p:spPr>
        <p:txBody>
          <a:bodyPr>
            <a:spAutoFit/>
          </a:bodyPr>
          <a:lstStyle/>
          <a:p>
            <a:pPr>
              <a:spcBef>
                <a:spcPct val="50000"/>
              </a:spcBef>
            </a:pPr>
            <a:r>
              <a:rPr lang="en-US" sz="2000" b="1">
                <a:solidFill>
                  <a:srgbClr val="FF9900"/>
                </a:solidFill>
                <a:ea typeface="ＭＳ Ｐゴシック" pitchFamily="34" charset="-128"/>
              </a:rPr>
              <a:t>What’s Your Name Again? </a:t>
            </a:r>
            <a:r>
              <a:rPr lang="en-US" sz="1600">
                <a:solidFill>
                  <a:srgbClr val="404040"/>
                </a:solidFill>
                <a:ea typeface="ＭＳ Ｐゴシック" pitchFamily="34" charset="-128"/>
              </a:rPr>
              <a:t>When you’ve missed the name, regroup. Apply the four step technique to smoothly collect the name.</a:t>
            </a:r>
          </a:p>
        </p:txBody>
      </p:sp>
      <p:sp>
        <p:nvSpPr>
          <p:cNvPr id="15" name="Text Box 6"/>
          <p:cNvSpPr txBox="1">
            <a:spLocks noChangeArrowheads="1"/>
          </p:cNvSpPr>
          <p:nvPr/>
        </p:nvSpPr>
        <p:spPr bwMode="auto">
          <a:xfrm>
            <a:off x="671513" y="4140200"/>
            <a:ext cx="8242300" cy="646113"/>
          </a:xfrm>
          <a:prstGeom prst="rect">
            <a:avLst/>
          </a:prstGeom>
          <a:noFill/>
          <a:ln w="9525">
            <a:noFill/>
            <a:miter lim="800000"/>
            <a:headEnd/>
            <a:tailEnd/>
          </a:ln>
        </p:spPr>
        <p:txBody>
          <a:bodyPr>
            <a:spAutoFit/>
          </a:bodyPr>
          <a:lstStyle/>
          <a:p>
            <a:pPr>
              <a:spcBef>
                <a:spcPct val="50000"/>
              </a:spcBef>
            </a:pPr>
            <a:r>
              <a:rPr lang="en-US" sz="2000" b="1">
                <a:solidFill>
                  <a:srgbClr val="FF9900"/>
                </a:solidFill>
                <a:ea typeface="ＭＳ Ｐゴシック" pitchFamily="34" charset="-128"/>
              </a:rPr>
              <a:t>Yes, But… </a:t>
            </a:r>
            <a:r>
              <a:rPr lang="en-US" sz="1600">
                <a:solidFill>
                  <a:srgbClr val="404040"/>
                </a:solidFill>
                <a:ea typeface="ＭＳ Ｐゴシック" pitchFamily="34" charset="-128"/>
              </a:rPr>
              <a:t>Customers know something negative is coming next. Avoid this “Two Stage No.”</a:t>
            </a:r>
          </a:p>
        </p:txBody>
      </p:sp>
      <p:sp>
        <p:nvSpPr>
          <p:cNvPr id="16" name="Text Box 6"/>
          <p:cNvSpPr txBox="1">
            <a:spLocks noChangeArrowheads="1"/>
          </p:cNvSpPr>
          <p:nvPr/>
        </p:nvSpPr>
        <p:spPr bwMode="auto">
          <a:xfrm>
            <a:off x="671513" y="4725988"/>
            <a:ext cx="8242300" cy="646112"/>
          </a:xfrm>
          <a:prstGeom prst="rect">
            <a:avLst/>
          </a:prstGeom>
          <a:noFill/>
          <a:ln w="9525">
            <a:noFill/>
            <a:miter lim="800000"/>
            <a:headEnd/>
            <a:tailEnd/>
          </a:ln>
        </p:spPr>
        <p:txBody>
          <a:bodyPr>
            <a:spAutoFit/>
          </a:bodyPr>
          <a:lstStyle/>
          <a:p>
            <a:pPr>
              <a:spcBef>
                <a:spcPct val="50000"/>
              </a:spcBef>
            </a:pPr>
            <a:r>
              <a:rPr lang="en-US" sz="2000" b="1">
                <a:solidFill>
                  <a:srgbClr val="FF9900"/>
                </a:solidFill>
                <a:ea typeface="ＭＳ Ｐゴシック" pitchFamily="34" charset="-128"/>
              </a:rPr>
              <a:t>Sorry, That’s Our Policy </a:t>
            </a:r>
            <a:r>
              <a:rPr lang="en-US" sz="1600">
                <a:solidFill>
                  <a:srgbClr val="404040"/>
                </a:solidFill>
                <a:ea typeface="ＭＳ Ｐゴシック" pitchFamily="34" charset="-128"/>
              </a:rPr>
              <a:t>Customers aren’t interested in our policies. Look for solutions to the problems.</a:t>
            </a:r>
          </a:p>
        </p:txBody>
      </p:sp>
      <p:sp>
        <p:nvSpPr>
          <p:cNvPr id="17" name="Text Box 6"/>
          <p:cNvSpPr txBox="1">
            <a:spLocks noChangeArrowheads="1"/>
          </p:cNvSpPr>
          <p:nvPr/>
        </p:nvSpPr>
        <p:spPr bwMode="auto">
          <a:xfrm>
            <a:off x="671513" y="5311775"/>
            <a:ext cx="8242300" cy="646113"/>
          </a:xfrm>
          <a:prstGeom prst="rect">
            <a:avLst/>
          </a:prstGeom>
          <a:noFill/>
          <a:ln w="9525">
            <a:noFill/>
            <a:miter lim="800000"/>
            <a:headEnd/>
            <a:tailEnd/>
          </a:ln>
        </p:spPr>
        <p:txBody>
          <a:bodyPr>
            <a:spAutoFit/>
          </a:bodyPr>
          <a:lstStyle/>
          <a:p>
            <a:pPr>
              <a:spcBef>
                <a:spcPct val="50000"/>
              </a:spcBef>
            </a:pPr>
            <a:r>
              <a:rPr lang="en-US" sz="2000" b="1">
                <a:solidFill>
                  <a:srgbClr val="FF9900"/>
                </a:solidFill>
                <a:ea typeface="ＭＳ Ｐゴシック" pitchFamily="34" charset="-128"/>
              </a:rPr>
              <a:t>You Don’t Understand </a:t>
            </a:r>
            <a:r>
              <a:rPr lang="en-US" sz="1600">
                <a:solidFill>
                  <a:srgbClr val="404040"/>
                </a:solidFill>
                <a:ea typeface="ＭＳ Ｐゴシック" pitchFamily="34" charset="-128"/>
              </a:rPr>
              <a:t>It’s our job to explain better. Simplify the information and take responsibility.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28678"/>
                                        </p:tgtEl>
                                        <p:attrNameLst>
                                          <p:attrName>style.visibility</p:attrName>
                                        </p:attrNameLst>
                                      </p:cBhvr>
                                      <p:to>
                                        <p:strVal val="visible"/>
                                      </p:to>
                                    </p:set>
                                    <p:animEffect transition="in" filter="slide(fromBottom)">
                                      <p:cBhvr>
                                        <p:cTn id="7" dur="500"/>
                                        <p:tgtEl>
                                          <p:spTgt spid="28678"/>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slide(fromBottom)">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slide(fromBottom)">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slide(fromBottom)">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slide(fromBottom)">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slide(fromBottom)">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slide(fromBottom)">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slide(fromBottom)">
                                      <p:cBhvr>
                                        <p:cTn id="4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8" grpId="0" autoUpdateAnimBg="0"/>
      <p:bldP spid="11" grpId="0" autoUpdateAnimBg="0"/>
      <p:bldP spid="12" grpId="0" autoUpdateAnimBg="0"/>
      <p:bldP spid="13" grpId="0" autoUpdateAnimBg="0"/>
      <p:bldP spid="14" grpId="0" autoUpdateAnimBg="0"/>
      <p:bldP spid="15" grpId="0" autoUpdateAnimBg="0"/>
      <p:bldP spid="16" grpId="0" autoUpdateAnimBg="0"/>
      <p:bldP spid="17"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4" name="Text Box 6"/>
          <p:cNvSpPr txBox="1">
            <a:spLocks noChangeArrowheads="1"/>
          </p:cNvSpPr>
          <p:nvPr/>
        </p:nvSpPr>
        <p:spPr bwMode="auto">
          <a:xfrm>
            <a:off x="5013325" y="1843088"/>
            <a:ext cx="3816350" cy="1938337"/>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Killer Words of Customer Service</a:t>
            </a:r>
            <a:endPar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endParaRPr>
          </a:p>
        </p:txBody>
      </p:sp>
      <p:pic>
        <p:nvPicPr>
          <p:cNvPr id="4" name="Picture 3" descr="Nancy 3.JPG"/>
          <p:cNvPicPr>
            <a:picLocks noChangeAspect="1"/>
          </p:cNvPicPr>
          <p:nvPr/>
        </p:nvPicPr>
        <p:blipFill>
          <a:blip r:embed="rId3"/>
          <a:stretch>
            <a:fillRect/>
          </a:stretch>
        </p:blipFill>
        <p:spPr>
          <a:xfrm>
            <a:off x="1162049" y="1247775"/>
            <a:ext cx="3461010" cy="3838575"/>
          </a:xfrm>
          <a:prstGeom prst="rect">
            <a:avLst/>
          </a:prstGeom>
          <a:effectLst>
            <a:reflection blurRad="6350" stA="52000" endA="300" endPos="35000" dir="5400000" sy="-100000" algn="bl" rotWithShape="0"/>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746125" y="1878013"/>
            <a:ext cx="2967038" cy="1570037"/>
          </a:xfrm>
          <a:prstGeom prst="rect">
            <a:avLst/>
          </a:prstGeom>
          <a:noFill/>
          <a:ln>
            <a:noFill/>
          </a:ln>
          <a:effectLst>
            <a:outerShdw blurRad="63500" dist="38099" dir="2700000" algn="ctr" rotWithShape="0">
              <a:schemeClr val="bg2">
                <a:lumMod val="20000"/>
                <a:lumOff val="80000"/>
                <a:alpha val="75000"/>
              </a:schemeClr>
            </a:outerShdw>
          </a:effectLst>
          <a:extLst>
            <a:ext uri="{909E8E84-426E-40dd-AFC4-6F175D3DCCD1}"/>
            <a:ext uri="{91240B29-F687-4f45-9708-019B960494DF}"/>
          </a:extLst>
        </p:spPr>
        <p:txBody>
          <a:bodyPr>
            <a:spAutoFit/>
          </a:bodyPr>
          <a:lstStyle/>
          <a:p>
            <a:pPr>
              <a:defRPr/>
            </a:pPr>
            <a:r>
              <a:rPr lang="en-US" sz="4800" b="1" i="1" dirty="0">
                <a:solidFill>
                  <a:srgbClr val="FF9900"/>
                </a:solidFill>
                <a:effectLst>
                  <a:outerShdw blurRad="38100" dist="38100" dir="2700000" algn="tl">
                    <a:srgbClr val="000000">
                      <a:alpha val="43137"/>
                    </a:srgbClr>
                  </a:outerShdw>
                </a:effectLst>
                <a:latin typeface="Trebuchet MS"/>
                <a:ea typeface="ＭＳ Ｐゴシック" charset="0"/>
                <a:cs typeface="Trebuchet MS"/>
              </a:rPr>
              <a:t>View</a:t>
            </a:r>
          </a:p>
          <a:p>
            <a:pPr>
              <a:defRPr/>
            </a:pPr>
            <a:r>
              <a:rPr lang="en-US" sz="4800" b="1" i="1" dirty="0">
                <a:solidFill>
                  <a:srgbClr val="FF9900"/>
                </a:solidFill>
                <a:effectLst>
                  <a:outerShdw blurRad="38100" dist="38100" dir="2700000" algn="tl">
                    <a:srgbClr val="000000">
                      <a:alpha val="43137"/>
                    </a:srgbClr>
                  </a:outerShdw>
                </a:effectLst>
                <a:latin typeface="Trebuchet MS"/>
                <a:ea typeface="ＭＳ Ｐゴシック" charset="0"/>
                <a:cs typeface="Trebuchet MS"/>
              </a:rPr>
              <a:t>Program</a:t>
            </a:r>
          </a:p>
        </p:txBody>
      </p:sp>
      <p:pic>
        <p:nvPicPr>
          <p:cNvPr id="5" name="Picture 4" descr="Nancy 7.JPG"/>
          <p:cNvPicPr>
            <a:picLocks noChangeAspect="1"/>
          </p:cNvPicPr>
          <p:nvPr/>
        </p:nvPicPr>
        <p:blipFill>
          <a:blip r:embed="rId3" cstate="email"/>
          <a:stretch>
            <a:fillRect/>
          </a:stretch>
        </p:blipFill>
        <p:spPr>
          <a:xfrm>
            <a:off x="4700588" y="900112"/>
            <a:ext cx="3543300" cy="3971925"/>
          </a:xfrm>
          <a:prstGeom prst="rect">
            <a:avLst/>
          </a:prstGeom>
          <a:effectLst>
            <a:reflection blurRad="6350" stA="52000" endA="300" endPos="35000" dir="5400000" sy="-100000" algn="bl" rotWithShape="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490538" y="355600"/>
            <a:ext cx="8202612" cy="708025"/>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Key Point #1:</a:t>
            </a:r>
          </a:p>
        </p:txBody>
      </p:sp>
      <p:sp>
        <p:nvSpPr>
          <p:cNvPr id="6147" name="Rectangle 5"/>
          <p:cNvSpPr>
            <a:spLocks noChangeArrowheads="1"/>
          </p:cNvSpPr>
          <p:nvPr/>
        </p:nvSpPr>
        <p:spPr bwMode="auto">
          <a:xfrm>
            <a:off x="0" y="2063750"/>
            <a:ext cx="9144000" cy="769938"/>
          </a:xfrm>
          <a:prstGeom prst="rect">
            <a:avLst/>
          </a:prstGeom>
          <a:noFill/>
          <a:ln w="9525">
            <a:noFill/>
            <a:miter lim="800000"/>
            <a:headEnd/>
            <a:tailEnd/>
          </a:ln>
        </p:spPr>
        <p:txBody>
          <a:bodyPr>
            <a:spAutoFit/>
          </a:bodyPr>
          <a:lstStyle/>
          <a:p>
            <a:pPr algn="ctr">
              <a:defRPr/>
            </a:pPr>
            <a:r>
              <a:rPr lang="en-US" sz="4400" dirty="0">
                <a:solidFill>
                  <a:schemeClr val="tx1">
                    <a:lumMod val="75000"/>
                    <a:lumOff val="25000"/>
                  </a:schemeClr>
                </a:solidFill>
                <a:ea typeface="ＭＳ Ｐゴシック" charset="0"/>
                <a:cs typeface="+mn-cs"/>
              </a:rPr>
              <a:t>Calm Down</a:t>
            </a:r>
            <a:endParaRPr lang="en-US" sz="4400" dirty="0">
              <a:solidFill>
                <a:schemeClr val="tx1">
                  <a:lumMod val="75000"/>
                  <a:lumOff val="25000"/>
                </a:schemeClr>
              </a:solidFill>
              <a:ea typeface="ＭＳ Ｐゴシック" charset="0"/>
              <a:cs typeface="+mn-cs"/>
            </a:endParaRPr>
          </a:p>
        </p:txBody>
      </p:sp>
      <p:sp>
        <p:nvSpPr>
          <p:cNvPr id="7174" name="Line 6"/>
          <p:cNvSpPr>
            <a:spLocks noChangeShapeType="1"/>
          </p:cNvSpPr>
          <p:nvPr/>
        </p:nvSpPr>
        <p:spPr bwMode="auto">
          <a:xfrm>
            <a:off x="1258888" y="4214813"/>
            <a:ext cx="6732587" cy="0"/>
          </a:xfrm>
          <a:prstGeom prst="line">
            <a:avLst/>
          </a:prstGeom>
          <a:noFill/>
          <a:ln w="57150">
            <a:solidFill>
              <a:srgbClr val="FF9900"/>
            </a:solidFill>
            <a:round/>
            <a:headEnd type="diamond" w="med" len="med"/>
            <a:tailEnd type="diamond"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7174"/>
                                        </p:tgtEl>
                                        <p:attrNameLst>
                                          <p:attrName>style.visibility</p:attrName>
                                        </p:attrNameLst>
                                      </p:cBhvr>
                                      <p:to>
                                        <p:strVal val="visible"/>
                                      </p:to>
                                    </p:set>
                                    <p:anim calcmode="lin" valueType="num">
                                      <p:cBhvr>
                                        <p:cTn id="7" dur="500" fill="hold"/>
                                        <p:tgtEl>
                                          <p:spTgt spid="7174"/>
                                        </p:tgtEl>
                                        <p:attrNameLst>
                                          <p:attrName>ppt_w</p:attrName>
                                        </p:attrNameLst>
                                      </p:cBhvr>
                                      <p:tavLst>
                                        <p:tav tm="0">
                                          <p:val>
                                            <p:fltVal val="0"/>
                                          </p:val>
                                        </p:tav>
                                        <p:tav tm="100000">
                                          <p:val>
                                            <p:strVal val="#ppt_w"/>
                                          </p:val>
                                        </p:tav>
                                      </p:tavLst>
                                    </p:anim>
                                    <p:anim calcmode="lin" valueType="num">
                                      <p:cBhvr>
                                        <p:cTn id="8" dur="500" fill="hold"/>
                                        <p:tgtEl>
                                          <p:spTgt spid="717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ext Box 4"/>
          <p:cNvSpPr txBox="1">
            <a:spLocks noChangeArrowheads="1"/>
          </p:cNvSpPr>
          <p:nvPr/>
        </p:nvSpPr>
        <p:spPr bwMode="auto">
          <a:xfrm>
            <a:off x="884238" y="279400"/>
            <a:ext cx="1922462" cy="708025"/>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Discuss</a:t>
            </a:r>
          </a:p>
        </p:txBody>
      </p:sp>
      <p:sp>
        <p:nvSpPr>
          <p:cNvPr id="8199" name="Text Box 7"/>
          <p:cNvSpPr txBox="1">
            <a:spLocks noChangeArrowheads="1"/>
          </p:cNvSpPr>
          <p:nvPr/>
        </p:nvSpPr>
        <p:spPr bwMode="auto">
          <a:xfrm>
            <a:off x="3686175" y="1273175"/>
            <a:ext cx="5011738" cy="590550"/>
          </a:xfrm>
          <a:prstGeom prst="rect">
            <a:avLst/>
          </a:prstGeom>
          <a:noFill/>
          <a:ln w="9525">
            <a:noFill/>
            <a:miter lim="800000"/>
            <a:headEnd/>
            <a:tailEnd/>
          </a:ln>
        </p:spPr>
        <p:txBody>
          <a:bodyPr>
            <a:spAutoFit/>
          </a:bodyPr>
          <a:lstStyle/>
          <a:p>
            <a:pPr marL="285750" indent="-285750">
              <a:lnSpc>
                <a:spcPct val="90000"/>
              </a:lnSpc>
              <a:buSzPct val="100000"/>
              <a:buFontTx/>
              <a:buBlip>
                <a:blip r:embed="rId2"/>
              </a:buBlip>
            </a:pPr>
            <a:r>
              <a:rPr lang="en-US">
                <a:solidFill>
                  <a:srgbClr val="404040"/>
                </a:solidFill>
                <a:ea typeface="ＭＳ Ｐゴシック" pitchFamily="34" charset="-128"/>
              </a:rPr>
              <a:t>In a business situation, why is it ineffective to tell a customer to calm down?</a:t>
            </a:r>
          </a:p>
        </p:txBody>
      </p:sp>
      <p:sp>
        <p:nvSpPr>
          <p:cNvPr id="8200" name="Text Box 8"/>
          <p:cNvSpPr txBox="1">
            <a:spLocks noChangeArrowheads="1"/>
          </p:cNvSpPr>
          <p:nvPr/>
        </p:nvSpPr>
        <p:spPr bwMode="auto">
          <a:xfrm>
            <a:off x="3686175" y="2182813"/>
            <a:ext cx="5048250" cy="839787"/>
          </a:xfrm>
          <a:prstGeom prst="rect">
            <a:avLst/>
          </a:prstGeom>
          <a:noFill/>
          <a:ln w="9525">
            <a:noFill/>
            <a:miter lim="800000"/>
            <a:headEnd/>
            <a:tailEnd/>
          </a:ln>
        </p:spPr>
        <p:txBody>
          <a:bodyPr>
            <a:spAutoFit/>
          </a:bodyPr>
          <a:lstStyle/>
          <a:p>
            <a:pPr marL="285750" indent="-285750">
              <a:lnSpc>
                <a:spcPct val="90000"/>
              </a:lnSpc>
              <a:buSzPct val="100000"/>
              <a:buFontTx/>
              <a:buBlip>
                <a:blip r:embed="rId2"/>
              </a:buBlip>
            </a:pPr>
            <a:r>
              <a:rPr lang="en-US">
                <a:solidFill>
                  <a:srgbClr val="404040"/>
                </a:solidFill>
                <a:ea typeface="ＭＳ Ｐゴシック" pitchFamily="34" charset="-128"/>
              </a:rPr>
              <a:t>What are a few of the responses you would likely offer when you’re frustrated and someone tells you to “CALM DOWN?”</a:t>
            </a:r>
          </a:p>
        </p:txBody>
      </p:sp>
      <p:sp>
        <p:nvSpPr>
          <p:cNvPr id="8201" name="Text Box 9"/>
          <p:cNvSpPr txBox="1">
            <a:spLocks noChangeArrowheads="1"/>
          </p:cNvSpPr>
          <p:nvPr/>
        </p:nvSpPr>
        <p:spPr bwMode="auto">
          <a:xfrm>
            <a:off x="271463" y="4086225"/>
            <a:ext cx="5021262" cy="590550"/>
          </a:xfrm>
          <a:prstGeom prst="rect">
            <a:avLst/>
          </a:prstGeom>
          <a:noFill/>
          <a:ln w="9525">
            <a:noFill/>
            <a:miter lim="800000"/>
            <a:headEnd/>
            <a:tailEnd/>
          </a:ln>
        </p:spPr>
        <p:txBody>
          <a:bodyPr>
            <a:spAutoFit/>
          </a:bodyPr>
          <a:lstStyle/>
          <a:p>
            <a:pPr marL="285750" indent="-285750">
              <a:lnSpc>
                <a:spcPct val="90000"/>
              </a:lnSpc>
              <a:buSzPct val="100000"/>
              <a:buFontTx/>
              <a:buBlip>
                <a:blip r:embed="rId2"/>
              </a:buBlip>
            </a:pPr>
            <a:r>
              <a:rPr lang="en-US">
                <a:solidFill>
                  <a:srgbClr val="404040"/>
                </a:solidFill>
                <a:ea typeface="ＭＳ Ｐゴシック" pitchFamily="34" charset="-128"/>
              </a:rPr>
              <a:t>What does the phrase: “Life is a series of roles” mean?</a:t>
            </a:r>
          </a:p>
        </p:txBody>
      </p:sp>
      <p:sp>
        <p:nvSpPr>
          <p:cNvPr id="7" name="Text Box 9"/>
          <p:cNvSpPr txBox="1">
            <a:spLocks noChangeArrowheads="1"/>
          </p:cNvSpPr>
          <p:nvPr/>
        </p:nvSpPr>
        <p:spPr bwMode="auto">
          <a:xfrm>
            <a:off x="271463" y="5038725"/>
            <a:ext cx="5021262" cy="1089025"/>
          </a:xfrm>
          <a:prstGeom prst="rect">
            <a:avLst/>
          </a:prstGeom>
          <a:noFill/>
          <a:ln w="9525">
            <a:noFill/>
            <a:miter lim="800000"/>
            <a:headEnd/>
            <a:tailEnd/>
          </a:ln>
        </p:spPr>
        <p:txBody>
          <a:bodyPr>
            <a:spAutoFit/>
          </a:bodyPr>
          <a:lstStyle/>
          <a:p>
            <a:pPr marL="285750" indent="-285750">
              <a:lnSpc>
                <a:spcPct val="90000"/>
              </a:lnSpc>
              <a:buSzPct val="100000"/>
              <a:buFontTx/>
              <a:buBlip>
                <a:blip r:embed="rId2"/>
              </a:buBlip>
            </a:pPr>
            <a:r>
              <a:rPr lang="en-US">
                <a:solidFill>
                  <a:srgbClr val="404040"/>
                </a:solidFill>
                <a:ea typeface="ＭＳ Ｐゴシック" pitchFamily="34" charset="-128"/>
              </a:rPr>
              <a:t>In the program, Jessica sidetracked the conversation by telling the customer to calm down. Why is that like throwing gasoline on a fire?</a:t>
            </a:r>
          </a:p>
        </p:txBody>
      </p:sp>
      <p:pic>
        <p:nvPicPr>
          <p:cNvPr id="8" name="Picture 7" descr="Calm down 1.JPG"/>
          <p:cNvPicPr>
            <a:picLocks noChangeAspect="1"/>
          </p:cNvPicPr>
          <p:nvPr/>
        </p:nvPicPr>
        <p:blipFill>
          <a:blip r:embed="rId3" cstate="email"/>
          <a:stretch>
            <a:fillRect/>
          </a:stretch>
        </p:blipFill>
        <p:spPr>
          <a:xfrm>
            <a:off x="314326" y="1171574"/>
            <a:ext cx="3180849" cy="1928813"/>
          </a:xfrm>
          <a:prstGeom prst="rect">
            <a:avLst/>
          </a:prstGeom>
          <a:effectLst>
            <a:reflection blurRad="6350" stA="52000" endA="300" endPos="35000" dir="5400000" sy="-100000" algn="bl" rotWithShape="0"/>
          </a:effectLst>
        </p:spPr>
      </p:pic>
      <p:pic>
        <p:nvPicPr>
          <p:cNvPr id="9" name="Picture 8" descr="Calm down 3.JPG"/>
          <p:cNvPicPr>
            <a:picLocks noChangeAspect="1"/>
          </p:cNvPicPr>
          <p:nvPr/>
        </p:nvPicPr>
        <p:blipFill>
          <a:blip r:embed="rId4" cstate="email"/>
          <a:stretch>
            <a:fillRect/>
          </a:stretch>
        </p:blipFill>
        <p:spPr>
          <a:xfrm>
            <a:off x="5715000" y="3214688"/>
            <a:ext cx="1914525" cy="2045061"/>
          </a:xfrm>
          <a:prstGeom prst="rect">
            <a:avLst/>
          </a:prstGeom>
          <a:effectLst>
            <a:reflection blurRad="6350" stA="52000" endA="300" endPos="3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8199"/>
                                        </p:tgtEl>
                                        <p:attrNameLst>
                                          <p:attrName>style.visibility</p:attrName>
                                        </p:attrNameLst>
                                      </p:cBhvr>
                                      <p:to>
                                        <p:strVal val="visible"/>
                                      </p:to>
                                    </p:set>
                                    <p:animEffect transition="in" filter="slide(fromBottom)">
                                      <p:cBhvr>
                                        <p:cTn id="7" dur="500"/>
                                        <p:tgtEl>
                                          <p:spTgt spid="8199"/>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8200"/>
                                        </p:tgtEl>
                                        <p:attrNameLst>
                                          <p:attrName>style.visibility</p:attrName>
                                        </p:attrNameLst>
                                      </p:cBhvr>
                                      <p:to>
                                        <p:strVal val="visible"/>
                                      </p:to>
                                    </p:set>
                                    <p:animEffect transition="in" filter="slide(fromBottom)">
                                      <p:cBhvr>
                                        <p:cTn id="12" dur="500"/>
                                        <p:tgtEl>
                                          <p:spTgt spid="8200"/>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8201"/>
                                        </p:tgtEl>
                                        <p:attrNameLst>
                                          <p:attrName>style.visibility</p:attrName>
                                        </p:attrNameLst>
                                      </p:cBhvr>
                                      <p:to>
                                        <p:strVal val="visible"/>
                                      </p:to>
                                    </p:set>
                                    <p:animEffect transition="in" filter="slide(fromBottom)">
                                      <p:cBhvr>
                                        <p:cTn id="17" dur="500"/>
                                        <p:tgtEl>
                                          <p:spTgt spid="8201"/>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slide(fromBottom)">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autoUpdateAnimBg="0"/>
      <p:bldP spid="8200" grpId="0" autoUpdateAnimBg="0"/>
      <p:bldP spid="8201" grpId="0" autoUpdateAnimBg="0"/>
      <p:bldP spid="7"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ext Box 4"/>
          <p:cNvSpPr txBox="1">
            <a:spLocks noChangeArrowheads="1"/>
          </p:cNvSpPr>
          <p:nvPr/>
        </p:nvSpPr>
        <p:spPr bwMode="auto">
          <a:xfrm>
            <a:off x="0" y="458788"/>
            <a:ext cx="9144000" cy="708025"/>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Telephone Doctor® Prescription</a:t>
            </a:r>
          </a:p>
        </p:txBody>
      </p:sp>
      <p:sp>
        <p:nvSpPr>
          <p:cNvPr id="22530" name="Text Box 5"/>
          <p:cNvSpPr txBox="1">
            <a:spLocks noChangeArrowheads="1"/>
          </p:cNvSpPr>
          <p:nvPr/>
        </p:nvSpPr>
        <p:spPr bwMode="auto">
          <a:xfrm>
            <a:off x="477838" y="1852613"/>
            <a:ext cx="8229600" cy="1570037"/>
          </a:xfrm>
          <a:prstGeom prst="rect">
            <a:avLst/>
          </a:prstGeom>
          <a:noFill/>
          <a:ln w="9525">
            <a:noFill/>
            <a:miter lim="800000"/>
            <a:headEnd/>
            <a:tailEnd/>
          </a:ln>
        </p:spPr>
        <p:txBody>
          <a:bodyPr>
            <a:spAutoFit/>
          </a:bodyPr>
          <a:lstStyle/>
          <a:p>
            <a:pPr marL="342900" indent="-342900">
              <a:spcBef>
                <a:spcPct val="50000"/>
              </a:spcBef>
              <a:buSzPct val="100000"/>
              <a:buFontTx/>
              <a:buBlip>
                <a:blip r:embed="rId2"/>
              </a:buBlip>
            </a:pPr>
            <a:r>
              <a:rPr lang="en-US" sz="2400">
                <a:solidFill>
                  <a:srgbClr val="404040"/>
                </a:solidFill>
                <a:ea typeface="ＭＳ Ｐゴシック" pitchFamily="34" charset="-128"/>
              </a:rPr>
              <a:t>Expect the opposite to happen.</a:t>
            </a:r>
          </a:p>
          <a:p>
            <a:pPr marL="342900" indent="-342900">
              <a:spcBef>
                <a:spcPct val="50000"/>
              </a:spcBef>
              <a:buSzPct val="100000"/>
              <a:buFontTx/>
              <a:buBlip>
                <a:blip r:embed="rId2"/>
              </a:buBlip>
            </a:pPr>
            <a:r>
              <a:rPr lang="en-US" sz="2400">
                <a:solidFill>
                  <a:srgbClr val="404040"/>
                </a:solidFill>
                <a:ea typeface="ＭＳ Ｐゴシック" pitchFamily="34" charset="-128"/>
              </a:rPr>
              <a:t> Customers don’t like being told to “Calm Down.”</a:t>
            </a:r>
          </a:p>
          <a:p>
            <a:pPr marL="342900" indent="-342900">
              <a:spcBef>
                <a:spcPct val="50000"/>
              </a:spcBef>
              <a:buSzPct val="100000"/>
              <a:buFontTx/>
              <a:buBlip>
                <a:blip r:embed="rId2"/>
              </a:buBlip>
            </a:pPr>
            <a:r>
              <a:rPr lang="en-US" sz="2400">
                <a:solidFill>
                  <a:srgbClr val="404040"/>
                </a:solidFill>
                <a:ea typeface="ＭＳ Ｐゴシック" pitchFamily="34" charset="-128"/>
              </a:rPr>
              <a:t> Focus effort on solving the problem.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476250" y="355600"/>
            <a:ext cx="8202613" cy="708025"/>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Key Point #2:</a:t>
            </a:r>
          </a:p>
        </p:txBody>
      </p:sp>
      <p:sp>
        <p:nvSpPr>
          <p:cNvPr id="9219" name="Rectangle 3"/>
          <p:cNvSpPr>
            <a:spLocks noChangeArrowheads="1"/>
          </p:cNvSpPr>
          <p:nvPr/>
        </p:nvSpPr>
        <p:spPr bwMode="auto">
          <a:xfrm>
            <a:off x="0" y="2165350"/>
            <a:ext cx="9144000" cy="769938"/>
          </a:xfrm>
          <a:prstGeom prst="rect">
            <a:avLst/>
          </a:prstGeom>
          <a:noFill/>
          <a:ln w="9525">
            <a:noFill/>
            <a:miter lim="800000"/>
            <a:headEnd/>
            <a:tailEnd/>
          </a:ln>
        </p:spPr>
        <p:txBody>
          <a:bodyPr>
            <a:spAutoFit/>
          </a:bodyPr>
          <a:lstStyle/>
          <a:p>
            <a:pPr algn="ctr">
              <a:defRPr/>
            </a:pPr>
            <a:r>
              <a:rPr lang="en-US" sz="4400" dirty="0">
                <a:solidFill>
                  <a:schemeClr val="tx1">
                    <a:lumMod val="75000"/>
                    <a:lumOff val="25000"/>
                  </a:schemeClr>
                </a:solidFill>
                <a:ea typeface="ＭＳ Ｐゴシック" charset="0"/>
                <a:cs typeface="+mn-cs"/>
              </a:rPr>
              <a:t>Can I Be Honest With You?</a:t>
            </a:r>
            <a:endParaRPr lang="en-US" sz="4400" dirty="0">
              <a:solidFill>
                <a:schemeClr val="tx1">
                  <a:lumMod val="75000"/>
                  <a:lumOff val="25000"/>
                </a:schemeClr>
              </a:solidFill>
              <a:ea typeface="ＭＳ Ｐゴシック" charset="0"/>
              <a:cs typeface="+mn-cs"/>
            </a:endParaRPr>
          </a:p>
        </p:txBody>
      </p:sp>
      <p:sp>
        <p:nvSpPr>
          <p:cNvPr id="11268" name="Line 4"/>
          <p:cNvSpPr>
            <a:spLocks noChangeShapeType="1"/>
          </p:cNvSpPr>
          <p:nvPr/>
        </p:nvSpPr>
        <p:spPr bwMode="auto">
          <a:xfrm>
            <a:off x="1258888" y="4214813"/>
            <a:ext cx="6732587" cy="0"/>
          </a:xfrm>
          <a:prstGeom prst="line">
            <a:avLst/>
          </a:prstGeom>
          <a:noFill/>
          <a:ln w="57150">
            <a:solidFill>
              <a:srgbClr val="FF9900"/>
            </a:solidFill>
            <a:round/>
            <a:headEnd type="diamond" w="med" len="med"/>
            <a:tailEnd type="diamond" w="med" len="me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11268"/>
                                        </p:tgtEl>
                                        <p:attrNameLst>
                                          <p:attrName>style.visibility</p:attrName>
                                        </p:attrNameLst>
                                      </p:cBhvr>
                                      <p:to>
                                        <p:strVal val="visible"/>
                                      </p:to>
                                    </p:set>
                                    <p:anim calcmode="lin" valueType="num">
                                      <p:cBhvr>
                                        <p:cTn id="7" dur="500" fill="hold"/>
                                        <p:tgtEl>
                                          <p:spTgt spid="11268"/>
                                        </p:tgtEl>
                                        <p:attrNameLst>
                                          <p:attrName>ppt_w</p:attrName>
                                        </p:attrNameLst>
                                      </p:cBhvr>
                                      <p:tavLst>
                                        <p:tav tm="0">
                                          <p:val>
                                            <p:fltVal val="0"/>
                                          </p:val>
                                        </p:tav>
                                        <p:tav tm="100000">
                                          <p:val>
                                            <p:strVal val="#ppt_w"/>
                                          </p:val>
                                        </p:tav>
                                      </p:tavLst>
                                    </p:anim>
                                    <p:anim calcmode="lin" valueType="num">
                                      <p:cBhvr>
                                        <p:cTn id="8" dur="500" fill="hold"/>
                                        <p:tgtEl>
                                          <p:spTgt spid="1126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4"/>
          <p:cNvSpPr txBox="1">
            <a:spLocks noChangeArrowheads="1"/>
          </p:cNvSpPr>
          <p:nvPr/>
        </p:nvSpPr>
        <p:spPr bwMode="auto">
          <a:xfrm>
            <a:off x="1295400" y="317500"/>
            <a:ext cx="1922463" cy="708025"/>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Discuss</a:t>
            </a:r>
          </a:p>
        </p:txBody>
      </p:sp>
      <p:sp>
        <p:nvSpPr>
          <p:cNvPr id="12294" name="Text Box 6"/>
          <p:cNvSpPr txBox="1">
            <a:spLocks noChangeArrowheads="1"/>
          </p:cNvSpPr>
          <p:nvPr/>
        </p:nvSpPr>
        <p:spPr bwMode="auto">
          <a:xfrm>
            <a:off x="503238" y="1276350"/>
            <a:ext cx="4003675" cy="839788"/>
          </a:xfrm>
          <a:prstGeom prst="rect">
            <a:avLst/>
          </a:prstGeom>
          <a:noFill/>
          <a:ln w="9525">
            <a:noFill/>
            <a:miter lim="800000"/>
            <a:headEnd/>
            <a:tailEnd/>
          </a:ln>
        </p:spPr>
        <p:txBody>
          <a:bodyPr>
            <a:spAutoFit/>
          </a:bodyPr>
          <a:lstStyle/>
          <a:p>
            <a:pPr marL="285750" indent="-285750">
              <a:lnSpc>
                <a:spcPct val="90000"/>
              </a:lnSpc>
              <a:buSzPct val="100000"/>
              <a:buFontTx/>
              <a:buBlip>
                <a:blip r:embed="rId2"/>
              </a:buBlip>
            </a:pPr>
            <a:r>
              <a:rPr lang="en-US">
                <a:solidFill>
                  <a:srgbClr val="404040"/>
                </a:solidFill>
                <a:ea typeface="ＭＳ Ｐゴシック" pitchFamily="34" charset="-128"/>
              </a:rPr>
              <a:t>What are the ramifications of saying to a customer: “Can I be honest with you?”</a:t>
            </a:r>
          </a:p>
        </p:txBody>
      </p:sp>
      <p:sp>
        <p:nvSpPr>
          <p:cNvPr id="12295" name="Text Box 7"/>
          <p:cNvSpPr txBox="1">
            <a:spLocks noChangeArrowheads="1"/>
          </p:cNvSpPr>
          <p:nvPr/>
        </p:nvSpPr>
        <p:spPr bwMode="auto">
          <a:xfrm>
            <a:off x="477838" y="2297113"/>
            <a:ext cx="4106862" cy="839787"/>
          </a:xfrm>
          <a:prstGeom prst="rect">
            <a:avLst/>
          </a:prstGeom>
          <a:noFill/>
          <a:ln w="9525">
            <a:noFill/>
            <a:miter lim="800000"/>
            <a:headEnd/>
            <a:tailEnd/>
          </a:ln>
        </p:spPr>
        <p:txBody>
          <a:bodyPr>
            <a:spAutoFit/>
          </a:bodyPr>
          <a:lstStyle/>
          <a:p>
            <a:pPr marL="285750" indent="-285750">
              <a:lnSpc>
                <a:spcPct val="90000"/>
              </a:lnSpc>
              <a:buSzPct val="100000"/>
              <a:buFontTx/>
              <a:buBlip>
                <a:blip r:embed="rId2"/>
              </a:buBlip>
            </a:pPr>
            <a:r>
              <a:rPr lang="en-US">
                <a:solidFill>
                  <a:srgbClr val="404040"/>
                </a:solidFill>
                <a:ea typeface="ＭＳ Ｐゴシック" pitchFamily="34" charset="-128"/>
              </a:rPr>
              <a:t>What are similar frustrating responses as: “Can I be honest…” which we should eliminate?</a:t>
            </a:r>
          </a:p>
        </p:txBody>
      </p:sp>
      <p:sp>
        <p:nvSpPr>
          <p:cNvPr id="12296" name="Text Box 8"/>
          <p:cNvSpPr txBox="1">
            <a:spLocks noChangeArrowheads="1"/>
          </p:cNvSpPr>
          <p:nvPr/>
        </p:nvSpPr>
        <p:spPr bwMode="auto">
          <a:xfrm>
            <a:off x="3686175" y="4175125"/>
            <a:ext cx="5172075" cy="590550"/>
          </a:xfrm>
          <a:prstGeom prst="rect">
            <a:avLst/>
          </a:prstGeom>
          <a:noFill/>
          <a:ln w="9525">
            <a:noFill/>
            <a:miter lim="800000"/>
            <a:headEnd/>
            <a:tailEnd/>
          </a:ln>
        </p:spPr>
        <p:txBody>
          <a:bodyPr>
            <a:spAutoFit/>
          </a:bodyPr>
          <a:lstStyle/>
          <a:p>
            <a:pPr marL="285750" indent="-285750">
              <a:lnSpc>
                <a:spcPct val="90000"/>
              </a:lnSpc>
              <a:buSzPct val="100000"/>
              <a:buFontTx/>
              <a:buBlip>
                <a:blip r:embed="rId2"/>
              </a:buBlip>
            </a:pPr>
            <a:r>
              <a:rPr lang="en-US">
                <a:solidFill>
                  <a:srgbClr val="404040"/>
                </a:solidFill>
                <a:ea typeface="ＭＳ Ｐゴシック" pitchFamily="34" charset="-128"/>
              </a:rPr>
              <a:t>Is there ever an appropriate time when it’s okay to use these killer words?</a:t>
            </a:r>
          </a:p>
        </p:txBody>
      </p:sp>
      <p:pic>
        <p:nvPicPr>
          <p:cNvPr id="7" name="Picture 6" descr="Honest 1.JPG"/>
          <p:cNvPicPr>
            <a:picLocks noChangeAspect="1"/>
          </p:cNvPicPr>
          <p:nvPr/>
        </p:nvPicPr>
        <p:blipFill>
          <a:blip r:embed="rId3" cstate="email"/>
          <a:stretch>
            <a:fillRect/>
          </a:stretch>
        </p:blipFill>
        <p:spPr>
          <a:xfrm>
            <a:off x="4829175" y="604838"/>
            <a:ext cx="3938587" cy="2519221"/>
          </a:xfrm>
          <a:prstGeom prst="rect">
            <a:avLst/>
          </a:prstGeom>
          <a:effectLst>
            <a:reflection blurRad="6350" stA="52000" endA="300" endPos="35000" dir="5400000" sy="-100000" algn="bl" rotWithShape="0"/>
          </a:effectLst>
        </p:spPr>
      </p:pic>
      <p:pic>
        <p:nvPicPr>
          <p:cNvPr id="8" name="Picture 7" descr="Honest 2.JPG"/>
          <p:cNvPicPr>
            <a:picLocks noChangeAspect="1"/>
          </p:cNvPicPr>
          <p:nvPr/>
        </p:nvPicPr>
        <p:blipFill>
          <a:blip r:embed="rId4" cstate="email"/>
          <a:stretch>
            <a:fillRect/>
          </a:stretch>
        </p:blipFill>
        <p:spPr>
          <a:xfrm>
            <a:off x="766326" y="3467100"/>
            <a:ext cx="2224524" cy="2290763"/>
          </a:xfrm>
          <a:prstGeom prst="rect">
            <a:avLst/>
          </a:prstGeom>
          <a:effectLst>
            <a:reflection blurRad="6350" stA="52000" endA="300" endPos="3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12294"/>
                                        </p:tgtEl>
                                        <p:attrNameLst>
                                          <p:attrName>style.visibility</p:attrName>
                                        </p:attrNameLst>
                                      </p:cBhvr>
                                      <p:to>
                                        <p:strVal val="visible"/>
                                      </p:to>
                                    </p:set>
                                    <p:animEffect transition="in" filter="slide(fromBottom)">
                                      <p:cBhvr>
                                        <p:cTn id="7" dur="500"/>
                                        <p:tgtEl>
                                          <p:spTgt spid="12294"/>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12295"/>
                                        </p:tgtEl>
                                        <p:attrNameLst>
                                          <p:attrName>style.visibility</p:attrName>
                                        </p:attrNameLst>
                                      </p:cBhvr>
                                      <p:to>
                                        <p:strVal val="visible"/>
                                      </p:to>
                                    </p:set>
                                    <p:animEffect transition="in" filter="slide(fromBottom)">
                                      <p:cBhvr>
                                        <p:cTn id="12" dur="500"/>
                                        <p:tgtEl>
                                          <p:spTgt spid="12295"/>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12296"/>
                                        </p:tgtEl>
                                        <p:attrNameLst>
                                          <p:attrName>style.visibility</p:attrName>
                                        </p:attrNameLst>
                                      </p:cBhvr>
                                      <p:to>
                                        <p:strVal val="visible"/>
                                      </p:to>
                                    </p:set>
                                    <p:animEffect transition="in" filter="slide(fromBottom)">
                                      <p:cBhvr>
                                        <p:cTn id="17" dur="500"/>
                                        <p:tgtEl>
                                          <p:spTgt spid="122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4" grpId="0" autoUpdateAnimBg="0"/>
      <p:bldP spid="12295" grpId="0" autoUpdateAnimBg="0"/>
      <p:bldP spid="12296"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379413"/>
            <a:ext cx="9144000" cy="708025"/>
          </a:xfrm>
          <a:prstGeom prst="rect">
            <a:avLst/>
          </a:prstGeom>
          <a:noFill/>
          <a:ln w="9525">
            <a:noFill/>
            <a:miter lim="800000"/>
            <a:headEnd/>
            <a:tailEnd/>
          </a:ln>
          <a:effectLst/>
        </p:spPr>
        <p:txBody>
          <a:bodyPr>
            <a:spAutoFit/>
          </a:bodyPr>
          <a:lstStyle/>
          <a:p>
            <a:pPr algn="ctr">
              <a:spcBef>
                <a:spcPct val="50000"/>
              </a:spcBef>
              <a:defRPr/>
            </a:pPr>
            <a:r>
              <a:rPr lang="en-US" sz="4000" b="1" i="1" dirty="0">
                <a:solidFill>
                  <a:srgbClr val="FF9900"/>
                </a:solidFill>
                <a:effectLst>
                  <a:outerShdw blurRad="50800" dist="50800" dir="5400000" algn="ctr" rotWithShape="0">
                    <a:schemeClr val="tx1">
                      <a:lumMod val="50000"/>
                      <a:lumOff val="50000"/>
                    </a:schemeClr>
                  </a:outerShdw>
                </a:effectLst>
                <a:latin typeface="Trebuchet MS" pitchFamily="34" charset="0"/>
                <a:ea typeface="ＭＳ Ｐゴシック" pitchFamily="34" charset="-128"/>
                <a:cs typeface="+mn-cs"/>
              </a:rPr>
              <a:t>Telephone Doctor® Prescription</a:t>
            </a:r>
          </a:p>
        </p:txBody>
      </p:sp>
      <p:sp>
        <p:nvSpPr>
          <p:cNvPr id="25602" name="Text Box 3"/>
          <p:cNvSpPr txBox="1">
            <a:spLocks noChangeArrowheads="1"/>
          </p:cNvSpPr>
          <p:nvPr/>
        </p:nvSpPr>
        <p:spPr bwMode="auto">
          <a:xfrm>
            <a:off x="477838" y="1481138"/>
            <a:ext cx="8229600" cy="1570037"/>
          </a:xfrm>
          <a:prstGeom prst="rect">
            <a:avLst/>
          </a:prstGeom>
          <a:noFill/>
          <a:ln w="9525">
            <a:noFill/>
            <a:miter lim="800000"/>
            <a:headEnd/>
            <a:tailEnd/>
          </a:ln>
        </p:spPr>
        <p:txBody>
          <a:bodyPr>
            <a:spAutoFit/>
          </a:bodyPr>
          <a:lstStyle/>
          <a:p>
            <a:pPr marL="342900" indent="-342900">
              <a:spcBef>
                <a:spcPct val="50000"/>
              </a:spcBef>
              <a:buSzPct val="100000"/>
              <a:buFontTx/>
              <a:buBlip>
                <a:blip r:embed="rId2"/>
              </a:buBlip>
            </a:pPr>
            <a:r>
              <a:rPr lang="en-US" sz="2400">
                <a:solidFill>
                  <a:srgbClr val="404040"/>
                </a:solidFill>
                <a:ea typeface="ＭＳ Ｐゴシック" pitchFamily="34" charset="-128"/>
              </a:rPr>
              <a:t>Avoid this common credibility buster.</a:t>
            </a:r>
          </a:p>
          <a:p>
            <a:pPr marL="342900" indent="-342900">
              <a:spcBef>
                <a:spcPct val="50000"/>
              </a:spcBef>
              <a:buSzPct val="100000"/>
              <a:buFontTx/>
              <a:buBlip>
                <a:blip r:embed="rId2"/>
              </a:buBlip>
            </a:pPr>
            <a:r>
              <a:rPr lang="en-US" sz="2400">
                <a:solidFill>
                  <a:srgbClr val="404040"/>
                </a:solidFill>
                <a:ea typeface="ＭＳ Ｐゴシック" pitchFamily="34" charset="-128"/>
              </a:rPr>
              <a:t> Considered social noise.</a:t>
            </a:r>
          </a:p>
          <a:p>
            <a:pPr marL="342900" indent="-342900">
              <a:spcBef>
                <a:spcPct val="50000"/>
              </a:spcBef>
              <a:buSzPct val="100000"/>
              <a:buFontTx/>
              <a:buBlip>
                <a:blip r:embed="rId2"/>
              </a:buBlip>
            </a:pPr>
            <a:r>
              <a:rPr lang="en-US" sz="2400">
                <a:solidFill>
                  <a:srgbClr val="404040"/>
                </a:solidFill>
                <a:ea typeface="ＭＳ Ｐゴシック" pitchFamily="34" charset="-128"/>
              </a:rPr>
              <a:t> Customers expect the truth.</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5F5F5F"/>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CC0000"/>
        </a:dk1>
        <a:lt1>
          <a:srgbClr val="FFFFFF"/>
        </a:lt1>
        <a:dk2>
          <a:srgbClr val="CC3300"/>
        </a:dk2>
        <a:lt2>
          <a:srgbClr val="FF7C80"/>
        </a:lt2>
        <a:accent1>
          <a:srgbClr val="FBDF53"/>
        </a:accent1>
        <a:accent2>
          <a:srgbClr val="FF9966"/>
        </a:accent2>
        <a:accent3>
          <a:srgbClr val="FFFFFF"/>
        </a:accent3>
        <a:accent4>
          <a:srgbClr val="AE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CC3300"/>
        </a:dk2>
        <a:lt2>
          <a:srgbClr val="FF7C80"/>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15">
        <a:dk1>
          <a:srgbClr val="CC0000"/>
        </a:dk1>
        <a:lt1>
          <a:srgbClr val="FFFFFF"/>
        </a:lt1>
        <a:dk2>
          <a:srgbClr val="000000"/>
        </a:dk2>
        <a:lt2>
          <a:srgbClr val="FF7C80"/>
        </a:lt2>
        <a:accent1>
          <a:srgbClr val="FBDF53"/>
        </a:accent1>
        <a:accent2>
          <a:srgbClr val="FF9966"/>
        </a:accent2>
        <a:accent3>
          <a:srgbClr val="FFFFFF"/>
        </a:accent3>
        <a:accent4>
          <a:srgbClr val="AE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16">
        <a:dk1>
          <a:srgbClr val="000000"/>
        </a:dk1>
        <a:lt1>
          <a:srgbClr val="FFFFFF"/>
        </a:lt1>
        <a:dk2>
          <a:srgbClr val="000000"/>
        </a:dk2>
        <a:lt2>
          <a:srgbClr val="FF7C80"/>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1116</TotalTime>
  <Words>829</Words>
  <Application>Microsoft Office PowerPoint</Application>
  <PresentationFormat>On-screen Show (4:3)</PresentationFormat>
  <Paragraphs>105</Paragraphs>
  <Slides>29</Slides>
  <Notes>6</Notes>
  <HiddenSlides>0</HiddenSlides>
  <MMClips>0</MMClips>
  <ScaleCrop>false</ScaleCrop>
  <HeadingPairs>
    <vt:vector size="6" baseType="variant">
      <vt:variant>
        <vt:lpstr>Fonts Used</vt:lpstr>
      </vt:variant>
      <vt:variant>
        <vt:i4>4</vt:i4>
      </vt:variant>
      <vt:variant>
        <vt:lpstr>Design Template</vt:lpstr>
      </vt:variant>
      <vt:variant>
        <vt:i4>13</vt:i4>
      </vt:variant>
      <vt:variant>
        <vt:lpstr>Slide Titles</vt:lpstr>
      </vt:variant>
      <vt:variant>
        <vt:i4>29</vt:i4>
      </vt:variant>
    </vt:vector>
  </HeadingPairs>
  <TitlesOfParts>
    <vt:vector size="46" baseType="lpstr">
      <vt:lpstr>Arial</vt:lpstr>
      <vt:lpstr>Calibri</vt:lpstr>
      <vt:lpstr>Trebuchet MS</vt:lpstr>
      <vt:lpstr>ＭＳ Ｐゴシック</vt:lpstr>
      <vt:lpstr>Default Design</vt:lpstr>
      <vt:lpstr>Default Design</vt:lpstr>
      <vt:lpstr>Default Design</vt:lpstr>
      <vt:lpstr>Default Design</vt:lpstr>
      <vt:lpstr>Default Design</vt:lpstr>
      <vt:lpstr>Default Design</vt:lpstr>
      <vt:lpstr>Default Design</vt:lpstr>
      <vt:lpstr>Default Design</vt:lpstr>
      <vt:lpstr>Default Design</vt:lpstr>
      <vt:lpstr>Default Design</vt:lpstr>
      <vt:lpstr>Default Design</vt:lpstr>
      <vt:lpstr>Default Design</vt: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Company>Weatherline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Michelle Parent</dc:creator>
  <cp:lastModifiedBy>plinda</cp:lastModifiedBy>
  <cp:revision>137</cp:revision>
  <dcterms:created xsi:type="dcterms:W3CDTF">2007-02-07T22:14:41Z</dcterms:created>
  <dcterms:modified xsi:type="dcterms:W3CDTF">2014-07-23T18:55:08Z</dcterms:modified>
</cp:coreProperties>
</file>